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  <p:sldMasterId id="2147483840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0" r:id="rId7"/>
    <p:sldId id="272" r:id="rId8"/>
    <p:sldId id="274" r:id="rId9"/>
    <p:sldId id="265" r:id="rId10"/>
    <p:sldId id="263" r:id="rId11"/>
    <p:sldId id="306" r:id="rId12"/>
    <p:sldId id="295" r:id="rId13"/>
    <p:sldId id="305" r:id="rId14"/>
    <p:sldId id="304" r:id="rId15"/>
    <p:sldId id="291" r:id="rId16"/>
    <p:sldId id="307" r:id="rId17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D0607-3A77-4036-9F53-D61337837451}" v="11" dt="2024-01-09T09:02:4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81" d="100"/>
          <a:sy n="81" d="100"/>
        </p:scale>
        <p:origin x="78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7916A2-CE29-48C2-AA18-F9690BF4F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7C5C-5975-4958-BA71-FFDECD755B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7D234-8492-473F-A091-4B64808A57A0}" type="datetime1">
              <a:rPr lang="en-GB" smtClean="0"/>
              <a:t>09/01/2024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538FA-A28B-4086-A139-C7836F7D7B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40A30-F964-4913-843A-5C6E4D62C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450B-D2D0-45FA-8E13-79D47EF32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35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646D-6BDF-4256-B3F1-5AA5656CF7FE}" type="datetime1">
              <a:rPr lang="en-GB" smtClean="0"/>
              <a:pPr/>
              <a:t>09/01/2024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EFCC-1A2A-49A3-AF44-4B0C6C68473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1225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4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2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1CE91-B564-48E4-A834-035556D3C54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5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1CE91-B564-48E4-A834-035556D3C54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9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AEFCC-1A2A-49A3-AF44-4B0C6C6847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2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AEFCC-1A2A-49A3-AF44-4B0C6C6847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54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AEFCC-1A2A-49A3-AF44-4B0C6C6847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15C783-D12C-49F2-9B4C-712E959A963D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B5A1A7-AA6F-4624-89E5-E883F173CDC5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D7F50-086F-4C0E-A00E-029424AE0F4B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4150" y="1676400"/>
            <a:ext cx="464758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94150" y="2438400"/>
            <a:ext cx="4649410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5" name="Marcador de Posição de Texto 4"/>
          <p:cNvSpPr>
            <a:spLocks noGrp="1"/>
          </p:cNvSpPr>
          <p:nvPr>
            <p:ph type="body" sz="quarter" idx="3"/>
          </p:nvPr>
        </p:nvSpPr>
        <p:spPr>
          <a:xfrm>
            <a:off x="6248440" y="1676400"/>
            <a:ext cx="4649412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48440" y="2438400"/>
            <a:ext cx="4649412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Marcador de Posição de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30/6/2016</a:t>
            </a:r>
          </a:p>
        </p:txBody>
      </p:sp>
      <p:sp>
        <p:nvSpPr>
          <p:cNvPr id="9" name="Marcador de Posição de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542E4-2CCF-42F6-9D92-ED568035133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7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69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5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6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4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2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1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F00725-7335-4522-A034-2AC55CFE2D7D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92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86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16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71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03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81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9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97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57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4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68D3E5-34C8-4FBE-A830-3EA54BBD2C94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0DF764-3A77-4EF7-8485-DEC7BA12C6F5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A6FBB-8E3C-4B15-9841-78542BD4BA03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66E6A-6547-45D0-A810-82631A694533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110DFC-AD32-4268-A4D4-755499A809CF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05E4E-2AE5-4532-8BB4-EFC4D3C72010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n-GB" noProof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CAF9E51A-9906-4E59-9357-1E1DCF2BC79A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n-GB" noProof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2804D8C0-33C7-4FBB-A6FA-9209902A92DA}" type="datetime1">
              <a:rPr lang="en-GB" noProof="0" smtClean="0"/>
              <a:t>09/01/2024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en-GB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5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66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192778"/>
            <a:ext cx="4486656" cy="2047035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en-GB" sz="3000" dirty="0">
                <a:solidFill>
                  <a:schemeClr val="tx1"/>
                </a:solidFill>
              </a:rPr>
              <a:t>PREPARING FINANCIAL LAW STUDENTS FOR BULLS AND BEARS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936" y="5563474"/>
            <a:ext cx="4486656" cy="70270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 sz="1800" dirty="0">
                <a:solidFill>
                  <a:schemeClr val="tx1"/>
                </a:solidFill>
              </a:rPr>
              <a:t>CALESA – CLOSING SEMINAR (JAN 2024)</a:t>
            </a:r>
          </a:p>
          <a:p>
            <a:pPr rtl="0"/>
            <a:r>
              <a:rPr lang="en-GB" sz="1800" dirty="0">
                <a:solidFill>
                  <a:schemeClr val="tx1"/>
                </a:solidFill>
              </a:rPr>
              <a:t>Miguel Azevedo Moura – NOVA School of Law</a:t>
            </a: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pic>
        <p:nvPicPr>
          <p:cNvPr id="6" name="Picture 5" descr="A bull and bear with red and green lines&#10;&#10;Description automatically generated">
            <a:extLst>
              <a:ext uri="{FF2B5EF4-FFF2-40B4-BE49-F238E27FC236}">
                <a16:creationId xmlns:a16="http://schemas.microsoft.com/office/drawing/2014/main" id="{6DA0DB22-4A57-0654-2BCF-A976EFE85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032" y="3850453"/>
            <a:ext cx="1597937" cy="11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AD4C5E-F89F-88FF-7809-C53D47817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3" t="14304" r="23021" b="13228"/>
          <a:stretch/>
        </p:blipFill>
        <p:spPr>
          <a:xfrm>
            <a:off x="1386582" y="1"/>
            <a:ext cx="9418836" cy="68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44305CC0-1740-B2A5-99F9-3869CC818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18" t="31096" r="32868" b="23743"/>
          <a:stretch/>
        </p:blipFill>
        <p:spPr>
          <a:xfrm>
            <a:off x="2366210" y="1656282"/>
            <a:ext cx="7915425" cy="3545436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SOCIAL TRADING</a:t>
            </a:r>
          </a:p>
        </p:txBody>
      </p:sp>
    </p:spTree>
    <p:extLst>
      <p:ext uri="{BB962C8B-B14F-4D97-AF65-F5344CB8AC3E}">
        <p14:creationId xmlns:p14="http://schemas.microsoft.com/office/powerpoint/2010/main" val="303389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eople sitting at a desk with computers&#10;&#10;Description automatically generated">
            <a:extLst>
              <a:ext uri="{FF2B5EF4-FFF2-40B4-BE49-F238E27FC236}">
                <a16:creationId xmlns:a16="http://schemas.microsoft.com/office/drawing/2014/main" id="{D52F8FDD-69E0-C52D-B26D-6D8D9602F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9861" y="0"/>
            <a:ext cx="9105380" cy="6829035"/>
          </a:xfrm>
        </p:spPr>
      </p:pic>
    </p:spTree>
    <p:extLst>
      <p:ext uri="{BB962C8B-B14F-4D97-AF65-F5344CB8AC3E}">
        <p14:creationId xmlns:p14="http://schemas.microsoft.com/office/powerpoint/2010/main" val="6269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BA4F5-D94B-279C-BDE5-1D6228CF3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0"/>
            <a:ext cx="6096528" cy="3429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687C9-39F4-8B46-32B9-8199C203D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8703"/>
            <a:ext cx="6096528" cy="3429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55279-07C4-1638-8C5E-186D1E8F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8" y="3428703"/>
            <a:ext cx="6096528" cy="34292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343BF1-DBD5-D000-EE6F-BBD2E35A2BA2}"/>
              </a:ext>
            </a:extLst>
          </p:cNvPr>
          <p:cNvSpPr/>
          <p:nvPr/>
        </p:nvSpPr>
        <p:spPr>
          <a:xfrm>
            <a:off x="7684008" y="1252983"/>
            <a:ext cx="3082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CALESA</a:t>
            </a: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66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5930F1-709E-4EE5-A248-22EEB6CAC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4" y="2195511"/>
            <a:ext cx="3763046" cy="1961270"/>
          </a:xfrm>
        </p:spPr>
        <p:txBody>
          <a:bodyPr anchor="ctr">
            <a:normAutofit/>
          </a:bodyPr>
          <a:lstStyle/>
          <a:p>
            <a:pPr algn="r"/>
            <a:r>
              <a:rPr lang="pt-PT" sz="3600" dirty="0">
                <a:solidFill>
                  <a:schemeClr val="tx1"/>
                </a:solidFill>
              </a:rPr>
              <a:t>OPEN FINANCE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6D76F4-D222-4771-B5AD-1277B18B3041}"/>
              </a:ext>
            </a:extLst>
          </p:cNvPr>
          <p:cNvSpPr txBox="1"/>
          <p:nvPr/>
        </p:nvSpPr>
        <p:spPr>
          <a:xfrm>
            <a:off x="4621054" y="4217094"/>
            <a:ext cx="675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5" name="Picture 2" descr="The Ultimate Guide to Embedded Finance - verifiedpayments.com">
            <a:extLst>
              <a:ext uri="{FF2B5EF4-FFF2-40B4-BE49-F238E27FC236}">
                <a16:creationId xmlns:a16="http://schemas.microsoft.com/office/drawing/2014/main" id="{F9EA6A72-55A6-31AF-55C0-3285E0AB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11" y="1204923"/>
            <a:ext cx="8084839" cy="49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1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66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5930F1-709E-4EE5-A248-22EEB6CAC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2170112"/>
            <a:ext cx="3763046" cy="1961270"/>
          </a:xfrm>
        </p:spPr>
        <p:txBody>
          <a:bodyPr anchor="ctr">
            <a:normAutofit/>
          </a:bodyPr>
          <a:lstStyle/>
          <a:p>
            <a:pPr algn="ctr"/>
            <a:r>
              <a:rPr lang="pt-PT" sz="3600" dirty="0">
                <a:solidFill>
                  <a:schemeClr val="tx1"/>
                </a:solidFill>
              </a:rPr>
              <a:t>BNPL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C76F24-18BF-0102-6BF7-746267974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330" y="1382712"/>
            <a:ext cx="7991557" cy="41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1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244035"/>
            <a:ext cx="3305446" cy="1120597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>
            <a:normAutofit/>
          </a:bodyPr>
          <a:lstStyle/>
          <a:p>
            <a:pPr rtl="0"/>
            <a:r>
              <a:rPr lang="en-GB" sz="2600" dirty="0">
                <a:solidFill>
                  <a:schemeClr val="bg1"/>
                </a:solidFill>
              </a:rPr>
              <a:t>FIN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1" y="1788380"/>
            <a:ext cx="3303753" cy="4240185"/>
          </a:xfrm>
        </p:spPr>
        <p:txBody>
          <a:bodyPr rtlCol="0">
            <a:normAutofit fontScale="92500"/>
          </a:bodyPr>
          <a:lstStyle/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CREDIT SCORING</a:t>
            </a: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SUITABILITY &amp; APPROPRIATENESS TESTS</a:t>
            </a: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RISK MANAGEMENT</a:t>
            </a: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FRAUD DETECTION</a:t>
            </a: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AML/KYC (SCREENING)</a:t>
            </a: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TRADING (HFT)</a:t>
            </a: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(PERSONAL) RECOMMENDATIONS</a:t>
            </a: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PORTEFOLIO MANAGEMENT</a:t>
            </a: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REGTECH (reg monitoring, reporting, compliance)</a:t>
            </a: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rtl="0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3BD51595-88AE-C449-D18B-38F7C1ADB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328" y="1263282"/>
            <a:ext cx="7390672" cy="41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A person and person standing next to a large cellphone&#10;&#10;Description automatically generated with medium confidence">
            <a:extLst>
              <a:ext uri="{FF2B5EF4-FFF2-40B4-BE49-F238E27FC236}">
                <a16:creationId xmlns:a16="http://schemas.microsoft.com/office/drawing/2014/main" id="{0F5CA100-DC2E-6E9F-E9A6-667CB4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1" r="6658" b="-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>
            <a:normAutofit/>
          </a:bodyPr>
          <a:lstStyle/>
          <a:p>
            <a:pPr rtl="0"/>
            <a:r>
              <a:rPr lang="en-GB" sz="2600" dirty="0">
                <a:solidFill>
                  <a:schemeClr val="bg1"/>
                </a:solidFill>
              </a:rPr>
              <a:t>SOCIAL TRADING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rtlCol="0">
            <a:normAutofit/>
          </a:bodyPr>
          <a:lstStyle/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FINTECH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CFD products</a:t>
            </a: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 rtl="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COPYTRADING</a:t>
            </a:r>
          </a:p>
          <a:p>
            <a:pPr marL="342900" indent="-342900" rtl="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rtl="0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7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computers and monitors&#10;&#10;Description automatically generated">
            <a:extLst>
              <a:ext uri="{FF2B5EF4-FFF2-40B4-BE49-F238E27FC236}">
                <a16:creationId xmlns:a16="http://schemas.microsoft.com/office/drawing/2014/main" id="{9D59BC07-D689-3880-093B-22CFFB640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4" b="164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1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0969DD-D7C9-1527-05D6-B37062483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/>
          <a:stretch/>
        </p:blipFill>
        <p:spPr>
          <a:xfrm>
            <a:off x="1609" y="10"/>
            <a:ext cx="1218880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1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8CCDCCE-8FC1-88E2-74C5-598F1B2535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7697" y="-9034"/>
            <a:ext cx="4864020" cy="6811855"/>
          </a:xfrm>
        </p:spPr>
      </p:pic>
    </p:spTree>
    <p:extLst>
      <p:ext uri="{BB962C8B-B14F-4D97-AF65-F5344CB8AC3E}">
        <p14:creationId xmlns:p14="http://schemas.microsoft.com/office/powerpoint/2010/main" val="30899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18ba755-ad85-4b7b-8840-00a2aeb1f8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58080C5933A45B45A1111837AA1C1" ma:contentTypeVersion="14" ma:contentTypeDescription="Create a new document." ma:contentTypeScope="" ma:versionID="0d7178ff07813295b493b0655a78d799">
  <xsd:schema xmlns:xsd="http://www.w3.org/2001/XMLSchema" xmlns:xs="http://www.w3.org/2001/XMLSchema" xmlns:p="http://schemas.microsoft.com/office/2006/metadata/properties" xmlns:ns3="aa63774b-876b-4617-b740-74b3a8c0b317" xmlns:ns4="918ba755-ad85-4b7b-8840-00a2aeb1f893" targetNamespace="http://schemas.microsoft.com/office/2006/metadata/properties" ma:root="true" ma:fieldsID="3cbfa35cbf6d0b723a0ce3eb2eeb6657" ns3:_="" ns4:_="">
    <xsd:import namespace="aa63774b-876b-4617-b740-74b3a8c0b317"/>
    <xsd:import namespace="918ba755-ad85-4b7b-8840-00a2aeb1f89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3774b-876b-4617-b740-74b3a8c0b3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ba755-ad85-4b7b-8840-00a2aeb1f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0ED59B-F67D-4B99-A0A7-E5237FF58100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a63774b-876b-4617-b740-74b3a8c0b317"/>
    <ds:schemaRef ds:uri="http://schemas.microsoft.com/office/2006/metadata/properties"/>
    <ds:schemaRef ds:uri="918ba755-ad85-4b7b-8840-00a2aeb1f893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038285-68A2-4C93-AA49-FC2CE352F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3774b-876b-4617-b740-74b3a8c0b317"/>
    <ds:schemaRef ds:uri="918ba755-ad85-4b7b-8840-00a2aeb1f8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188</TotalTime>
  <Words>80</Words>
  <Application>Microsoft Office PowerPoint</Application>
  <PresentationFormat>Widescreen</PresentationFormat>
  <Paragraphs>37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Tw Cen MT</vt:lpstr>
      <vt:lpstr>Parcel</vt:lpstr>
      <vt:lpstr>Circuito</vt:lpstr>
      <vt:lpstr>PREPARING FINANCIAL LAW STUDENTS FOR BULLS AND BEARS</vt:lpstr>
      <vt:lpstr>PowerPoint Presentation</vt:lpstr>
      <vt:lpstr>PowerPoint Presentation</vt:lpstr>
      <vt:lpstr>PowerPoint Presentation</vt:lpstr>
      <vt:lpstr>FIN AI</vt:lpstr>
      <vt:lpstr>SOCIAL TRADING</vt:lpstr>
      <vt:lpstr>PowerPoint Presentation</vt:lpstr>
      <vt:lpstr>PowerPoint Presentation</vt:lpstr>
      <vt:lpstr>PowerPoint Presentation</vt:lpstr>
      <vt:lpstr>PowerPoint Presentation</vt:lpstr>
      <vt:lpstr>SOCIAL TRADING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FINANCIAL LAW STUDENTS FOR BULLS AND BEARS</dc:title>
  <dc:creator>Miguel Moura</dc:creator>
  <cp:lastModifiedBy>Miguel Moura</cp:lastModifiedBy>
  <cp:revision>2</cp:revision>
  <dcterms:created xsi:type="dcterms:W3CDTF">2024-01-09T07:39:32Z</dcterms:created>
  <dcterms:modified xsi:type="dcterms:W3CDTF">2024-01-09T10:48:22Z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0x010100E7D58080C5933A45B45A1111837AA1C1</vt:lpwstr>
  </property>
</Properties>
</file>