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74" r:id="rId2"/>
    <p:sldId id="305" r:id="rId3"/>
    <p:sldId id="307" r:id="rId4"/>
    <p:sldId id="306" r:id="rId5"/>
    <p:sldId id="282" r:id="rId6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526" userDrawn="1">
          <p15:clr>
            <a:srgbClr val="A4A3A4"/>
          </p15:clr>
        </p15:guide>
        <p15:guide id="3" orient="horz" pos="1916" userDrawn="1">
          <p15:clr>
            <a:srgbClr val="A4A3A4"/>
          </p15:clr>
        </p15:guide>
        <p15:guide id="4" orient="horz" pos="5454" userDrawn="1">
          <p15:clr>
            <a:srgbClr val="A4A3A4"/>
          </p15:clr>
        </p15:guide>
        <p15:guide id="5" pos="14620" userDrawn="1">
          <p15:clr>
            <a:srgbClr val="A4A3A4"/>
          </p15:clr>
        </p15:guide>
        <p15:guide id="6" orient="horz" pos="7586" userDrawn="1">
          <p15:clr>
            <a:srgbClr val="A4A3A4"/>
          </p15:clr>
        </p15:guide>
        <p15:guide id="8" pos="513" userDrawn="1">
          <p15:clr>
            <a:srgbClr val="A4A3A4"/>
          </p15:clr>
        </p15:guide>
        <p15:guide id="9" orient="horz" pos="873" userDrawn="1">
          <p15:clr>
            <a:srgbClr val="A4A3A4"/>
          </p15:clr>
        </p15:guide>
        <p15:guide id="10" pos="3643" userDrawn="1">
          <p15:clr>
            <a:srgbClr val="A4A3A4"/>
          </p15:clr>
        </p15:guide>
        <p15:guide id="12" orient="horz" pos="7019" userDrawn="1">
          <p15:clr>
            <a:srgbClr val="A4A3A4"/>
          </p15:clr>
        </p15:guide>
        <p15:guide id="14" pos="12851" userDrawn="1">
          <p15:clr>
            <a:srgbClr val="A4A3A4"/>
          </p15:clr>
        </p15:guide>
        <p15:guide id="15" pos="4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4F"/>
    <a:srgbClr val="FF6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51E3B-79D0-4CDD-A2DB-E86042BC0629}" v="55" dt="2023-11-24T16:05:44.225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em Estilo, Tabela com Grelh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211" autoAdjust="0"/>
    <p:restoredTop sz="95017"/>
  </p:normalViewPr>
  <p:slideViewPr>
    <p:cSldViewPr snapToGrid="0" snapToObjects="1">
      <p:cViewPr varScale="1">
        <p:scale>
          <a:sx n="38" d="100"/>
          <a:sy n="38" d="100"/>
        </p:scale>
        <p:origin x="250" y="298"/>
      </p:cViewPr>
      <p:guideLst>
        <p:guide orient="horz" pos="3526"/>
        <p:guide orient="horz" pos="1916"/>
        <p:guide orient="horz" pos="5454"/>
        <p:guide pos="14620"/>
        <p:guide orient="horz" pos="7586"/>
        <p:guide pos="513"/>
        <p:guide orient="horz" pos="873"/>
        <p:guide pos="3643"/>
        <p:guide orient="horz" pos="7019"/>
        <p:guide pos="12851"/>
        <p:guide pos="4868"/>
      </p:guideLst>
    </p:cSldViewPr>
  </p:slideViewPr>
  <p:outlineViewPr>
    <p:cViewPr>
      <p:scale>
        <a:sx n="33" d="100"/>
        <a:sy n="33" d="100"/>
      </p:scale>
      <p:origin x="0" y="-417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2" name="Shape 15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389328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94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lIns="71437" tIns="71437" rIns="71437" bIns="71437" anchor="b"/>
          <a:lstStyle>
            <a:lvl1pPr algn="l" defTabSz="821531">
              <a:defRPr sz="10000">
                <a:solidFill>
                  <a:srgbClr val="FFFFFF"/>
                </a:solidFill>
                <a:latin typeface="Gotham Ultra"/>
                <a:ea typeface="Gotham Ultra"/>
                <a:cs typeface="Gotham Ultra"/>
                <a:sym typeface="Gotham Ultra"/>
              </a:defRPr>
            </a:lvl1pPr>
          </a:lstStyle>
          <a:p>
            <a:r>
              <a:t>Title Text</a:t>
            </a:r>
          </a:p>
        </p:txBody>
      </p:sp>
      <p:sp>
        <p:nvSpPr>
          <p:cNvPr id="14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</p:spPr>
        <p:txBody>
          <a:bodyPr lIns="71437" tIns="71437" rIns="71437" bIns="71437" anchor="t"/>
          <a:lstStyle>
            <a:lvl1pPr marL="0" indent="0" defTabSz="821531">
              <a:spcBef>
                <a:spcPts val="0"/>
              </a:spcBef>
              <a:buSzTx/>
              <a:buNone/>
              <a:defRPr sz="3000" spc="-90">
                <a:latin typeface="Gotham"/>
                <a:ea typeface="Gotham"/>
                <a:cs typeface="Gotham"/>
                <a:sym typeface="Gotham"/>
              </a:defRPr>
            </a:lvl1pPr>
            <a:lvl2pPr marL="0" indent="0" defTabSz="821531">
              <a:spcBef>
                <a:spcPts val="0"/>
              </a:spcBef>
              <a:buSzTx/>
              <a:buNone/>
              <a:defRPr sz="3000" spc="-90">
                <a:latin typeface="Gotham"/>
                <a:ea typeface="Gotham"/>
                <a:cs typeface="Gotham"/>
                <a:sym typeface="Gotham"/>
              </a:defRPr>
            </a:lvl2pPr>
            <a:lvl3pPr marL="0" indent="0" defTabSz="821531">
              <a:spcBef>
                <a:spcPts val="0"/>
              </a:spcBef>
              <a:buSzTx/>
              <a:buNone/>
              <a:defRPr sz="3000" spc="-90">
                <a:latin typeface="Gotham"/>
                <a:ea typeface="Gotham"/>
                <a:cs typeface="Gotham"/>
                <a:sym typeface="Gotham"/>
              </a:defRPr>
            </a:lvl3pPr>
            <a:lvl4pPr marL="0" indent="0" defTabSz="821531">
              <a:spcBef>
                <a:spcPts val="0"/>
              </a:spcBef>
              <a:buSzTx/>
              <a:buNone/>
              <a:defRPr sz="3000" spc="-90">
                <a:latin typeface="Gotham"/>
                <a:ea typeface="Gotham"/>
                <a:cs typeface="Gotham"/>
                <a:sym typeface="Gotham"/>
              </a:defRPr>
            </a:lvl4pPr>
            <a:lvl5pPr marL="0" indent="0" defTabSz="821531">
              <a:spcBef>
                <a:spcPts val="0"/>
              </a:spcBef>
              <a:buSzTx/>
              <a:buNone/>
              <a:defRPr sz="3000" spc="-90">
                <a:latin typeface="Gotham"/>
                <a:ea typeface="Gotham"/>
                <a:cs typeface="Gotham"/>
                <a:sym typeface="Gotha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</p:spPr>
        <p:txBody>
          <a:bodyPr lIns="71437" tIns="71437" rIns="71437" bIns="71437"/>
          <a:lstStyle>
            <a:lvl1pPr defTabSz="821531">
              <a:defRPr sz="22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4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ovaconsumerlab.novalaw.unl.pt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">
            <a:extLst>
              <a:ext uri="{FF2B5EF4-FFF2-40B4-BE49-F238E27FC236}">
                <a16:creationId xmlns:a16="http://schemas.microsoft.com/office/drawing/2014/main" id="{834BA069-194F-2043-AFFF-242514FE1D89}"/>
              </a:ext>
            </a:extLst>
          </p:cNvPr>
          <p:cNvSpPr/>
          <p:nvPr/>
        </p:nvSpPr>
        <p:spPr>
          <a:xfrm>
            <a:off x="0" y="-490315"/>
            <a:ext cx="24384000" cy="8684783"/>
          </a:xfrm>
          <a:prstGeom prst="rect">
            <a:avLst/>
          </a:prstGeom>
          <a:solidFill>
            <a:srgbClr val="FF294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>
              <a:solidFill>
                <a:srgbClr val="FF644E"/>
              </a:solidFill>
            </a:endParaRPr>
          </a:p>
        </p:txBody>
      </p:sp>
      <p:sp>
        <p:nvSpPr>
          <p:cNvPr id="160" name="Título Principal"/>
          <p:cNvSpPr txBox="1">
            <a:spLocks noGrp="1"/>
          </p:cNvSpPr>
          <p:nvPr>
            <p:ph type="title"/>
          </p:nvPr>
        </p:nvSpPr>
        <p:spPr>
          <a:xfrm>
            <a:off x="8503920" y="3903787"/>
            <a:ext cx="15313010" cy="2300322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11300" spc="-226">
                <a:latin typeface="Gotham Black"/>
                <a:ea typeface="Gotham Black"/>
                <a:cs typeface="Gotham Black"/>
                <a:sym typeface="Gotham Black"/>
              </a:defRPr>
            </a:lvl1pPr>
          </a:lstStyle>
          <a:p>
            <a:r>
              <a:rPr lang="en-US" sz="4500" dirty="0">
                <a:latin typeface="Arial Black" panose="020B0A04020102020204" pitchFamily="34" charset="0"/>
              </a:rPr>
              <a:t>New Perspectives in Civil Law</a:t>
            </a:r>
            <a:br>
              <a:rPr lang="es-ES" sz="1000" dirty="0">
                <a:latin typeface="Arial Black" panose="020B0A04020102020204" pitchFamily="34" charset="0"/>
              </a:rPr>
            </a:br>
            <a:br>
              <a:rPr lang="es-ES" sz="1000" dirty="0">
                <a:latin typeface="Arial Black" panose="020B0A04020102020204" pitchFamily="34" charset="0"/>
              </a:rPr>
            </a:br>
            <a:r>
              <a:rPr lang="en-US" sz="5500" dirty="0">
                <a:latin typeface="Arial Black" panose="020B0A04020102020204" pitchFamily="34" charset="0"/>
              </a:rPr>
              <a:t>Consumer Protection in the Subscription Economy</a:t>
            </a:r>
            <a:endParaRPr lang="en-GB" sz="5500" b="1" spc="-150" dirty="0">
              <a:latin typeface="Arial Black" panose="020B0A040201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61" name="Subtitulo slide capa Gotham Book 50 pt"/>
          <p:cNvSpPr txBox="1">
            <a:spLocks noGrp="1"/>
          </p:cNvSpPr>
          <p:nvPr>
            <p:ph type="body" sz="quarter" idx="1"/>
          </p:nvPr>
        </p:nvSpPr>
        <p:spPr>
          <a:xfrm>
            <a:off x="8557970" y="6701524"/>
            <a:ext cx="10437279" cy="800860"/>
          </a:xfrm>
          <a:prstGeom prst="rect">
            <a:avLst/>
          </a:prstGeom>
        </p:spPr>
        <p:txBody>
          <a:bodyPr>
            <a:noAutofit/>
          </a:bodyPr>
          <a:lstStyle>
            <a:lvl1pPr defTabSz="772239">
              <a:defRPr sz="4700" spc="-141">
                <a:solidFill>
                  <a:srgbClr val="FFFFFF"/>
                </a:solidFill>
              </a:defRPr>
            </a:lvl1pPr>
          </a:lstStyle>
          <a:p>
            <a:r>
              <a:rPr lang="pt-PT" sz="4500" spc="0" dirty="0">
                <a:latin typeface="Arial" panose="020B0604020202020204" pitchFamily="34" charset="0"/>
                <a:cs typeface="Arial" panose="020B0604020202020204" pitchFamily="34" charset="0"/>
              </a:rPr>
              <a:t>Jorge Morais Carvalho</a:t>
            </a:r>
            <a:endParaRPr sz="4500" spc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9BDA4F-6A9B-7644-8C65-79130FE16F68}"/>
              </a:ext>
            </a:extLst>
          </p:cNvPr>
          <p:cNvGrpSpPr/>
          <p:nvPr/>
        </p:nvGrpSpPr>
        <p:grpSpPr>
          <a:xfrm>
            <a:off x="18804395" y="12042775"/>
            <a:ext cx="4494876" cy="896409"/>
            <a:chOff x="18804395" y="12042775"/>
            <a:chExt cx="4494876" cy="896409"/>
          </a:xfrm>
        </p:grpSpPr>
        <p:sp>
          <p:nvSpPr>
            <p:cNvPr id="14" name="04 JANEIRO 2020">
              <a:extLst>
                <a:ext uri="{FF2B5EF4-FFF2-40B4-BE49-F238E27FC236}">
                  <a16:creationId xmlns:a16="http://schemas.microsoft.com/office/drawing/2014/main" id="{FE57F5F2-52CA-9645-8521-B36874486E17}"/>
                </a:ext>
              </a:extLst>
            </p:cNvPr>
            <p:cNvSpPr txBox="1"/>
            <p:nvPr/>
          </p:nvSpPr>
          <p:spPr>
            <a:xfrm>
              <a:off x="18995249" y="12042775"/>
              <a:ext cx="4304022" cy="386747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vert="horz" lIns="71437" tIns="71437" rIns="71437" bIns="71437" anchor="t">
              <a:normAutofit/>
            </a:bodyPr>
            <a:lstStyle>
              <a:lvl1pPr algn="r" defTabSz="457200">
                <a:spcBef>
                  <a:spcPts val="1400"/>
                </a:spcBef>
                <a:defRPr sz="1600" b="0">
                  <a:latin typeface="Gotham"/>
                  <a:ea typeface="Gotham"/>
                  <a:cs typeface="Gotham"/>
                  <a:sym typeface="Gotham"/>
                </a:defRPr>
              </a:lvl1pPr>
            </a:lstStyle>
            <a:p>
              <a:pPr fontAlgn="t">
                <a:spcBef>
                  <a:spcPts val="0"/>
                </a:spcBef>
                <a:tabLst>
                  <a:tab pos="1639888" algn="l"/>
                </a:tabLst>
              </a:pPr>
              <a:r>
                <a:rPr lang="pt-PT" dirty="0">
                  <a:latin typeface="Arial" panose="020B0604020202020204" pitchFamily="34" charset="0"/>
                  <a:cs typeface="Arial" panose="020B0604020202020204" pitchFamily="34" charset="0"/>
                </a:rPr>
                <a:t>9 JANUARY 2024</a:t>
              </a:r>
              <a:endParaRPr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5" name="Picture 14" descr="&#10;&#10;Descrição gerada automaticamente com confiança muito baixa">
              <a:extLst>
                <a:ext uri="{FF2B5EF4-FFF2-40B4-BE49-F238E27FC236}">
                  <a16:creationId xmlns:a16="http://schemas.microsoft.com/office/drawing/2014/main" id="{1F3FD0FD-D0A2-2B4C-B5FB-5162D15FC96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4395" y="12658784"/>
              <a:ext cx="4429760" cy="280400"/>
            </a:xfrm>
            <a:prstGeom prst="rect">
              <a:avLst/>
            </a:prstGeom>
          </p:spPr>
        </p:pic>
      </p:grpSp>
      <p:pic>
        <p:nvPicPr>
          <p:cNvPr id="4" name="Imagem 3" descr="Uma imagem com desenho&#10;&#10;Descrição gerada automaticamente">
            <a:extLst>
              <a:ext uri="{FF2B5EF4-FFF2-40B4-BE49-F238E27FC236}">
                <a16:creationId xmlns:a16="http://schemas.microsoft.com/office/drawing/2014/main" id="{A22B9838-678E-4C0D-B2DD-4981E749CE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55475" y="-1162138"/>
            <a:ext cx="12312639" cy="6481313"/>
          </a:xfrm>
          <a:prstGeom prst="rect">
            <a:avLst/>
          </a:prstGeom>
        </p:spPr>
      </p:pic>
      <p:pic>
        <p:nvPicPr>
          <p:cNvPr id="6" name="Imagem 5" descr="Uma imagem com texto, captura de ecrã, Tipo de letra, design&#10;&#10;Descrição gerada automaticamente">
            <a:extLst>
              <a:ext uri="{FF2B5EF4-FFF2-40B4-BE49-F238E27FC236}">
                <a16:creationId xmlns:a16="http://schemas.microsoft.com/office/drawing/2014/main" id="{E9AD909A-87B7-EC1F-EC9B-0286642319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66" y="9471287"/>
            <a:ext cx="7653704" cy="332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37703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"/>
          <p:cNvSpPr/>
          <p:nvPr/>
        </p:nvSpPr>
        <p:spPr>
          <a:xfrm>
            <a:off x="-122844" y="-37073"/>
            <a:ext cx="6692372" cy="13790146"/>
          </a:xfrm>
          <a:prstGeom prst="rect">
            <a:avLst/>
          </a:prstGeom>
          <a:solidFill>
            <a:srgbClr val="FF294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8" name="O Desafio:…"/>
          <p:cNvSpPr txBox="1">
            <a:spLocks noGrp="1"/>
          </p:cNvSpPr>
          <p:nvPr>
            <p:ph type="title"/>
          </p:nvPr>
        </p:nvSpPr>
        <p:spPr>
          <a:xfrm>
            <a:off x="689113" y="4319193"/>
            <a:ext cx="5017948" cy="160437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>
              <a:defRPr sz="5000"/>
            </a:pPr>
            <a:r>
              <a:rPr lang="en-GB" sz="5000" b="1" dirty="0">
                <a:latin typeface="Arial Black" panose="020B0604020202020204" pitchFamily="34" charset="0"/>
                <a:cs typeface="Arial Black" panose="020B0604020202020204" pitchFamily="34" charset="0"/>
              </a:rPr>
              <a:t>What is the subscription economy?</a:t>
            </a:r>
          </a:p>
        </p:txBody>
      </p:sp>
      <p:sp>
        <p:nvSpPr>
          <p:cNvPr id="200" name="TRANSFORMAÇÃO…"/>
          <p:cNvSpPr txBox="1"/>
          <p:nvPr/>
        </p:nvSpPr>
        <p:spPr>
          <a:xfrm>
            <a:off x="612911" y="1784700"/>
            <a:ext cx="5094149" cy="1319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algn="l" defTabSz="182880">
              <a:defRPr sz="1920" b="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E99E77-ACE9-1D40-AC49-927CE16235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44" y="1170433"/>
            <a:ext cx="2870991" cy="1712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F56D12-C9FF-3A44-B904-A0528BB2E477}"/>
              </a:ext>
            </a:extLst>
          </p:cNvPr>
          <p:cNvSpPr txBox="1"/>
          <p:nvPr/>
        </p:nvSpPr>
        <p:spPr>
          <a:xfrm rot="1263099">
            <a:off x="11921596" y="4918521"/>
            <a:ext cx="10265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" name="Imagem 8" descr="Uma imagem com desenho&#10;&#10;Descrição gerada automaticamente">
            <a:extLst>
              <a:ext uri="{FF2B5EF4-FFF2-40B4-BE49-F238E27FC236}">
                <a16:creationId xmlns:a16="http://schemas.microsoft.com/office/drawing/2014/main" id="{AB7A69B1-29D6-48B3-A1A1-21009792EC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50" y="253980"/>
            <a:ext cx="4424088" cy="2328818"/>
          </a:xfrm>
          <a:prstGeom prst="rect">
            <a:avLst/>
          </a:prstGeom>
        </p:spPr>
      </p:pic>
      <p:pic>
        <p:nvPicPr>
          <p:cNvPr id="3" name="Imagem 2" descr="Uma imagem com texto, ferramenta, ar livre, brinquedo&#10;&#10;Descrição gerada automaticamente">
            <a:extLst>
              <a:ext uri="{FF2B5EF4-FFF2-40B4-BE49-F238E27FC236}">
                <a16:creationId xmlns:a16="http://schemas.microsoft.com/office/drawing/2014/main" id="{8EBDD8FF-042D-14EB-5890-59C9211A8E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9427" y="2444564"/>
            <a:ext cx="10274618" cy="6403547"/>
          </a:xfrm>
          <a:prstGeom prst="rect">
            <a:avLst/>
          </a:prstGeom>
        </p:spPr>
      </p:pic>
      <p:pic>
        <p:nvPicPr>
          <p:cNvPr id="6" name="Imagem 5" descr="Uma imagem com pessoa, ar livre, vestuário, Veículo terrestre&#10;&#10;Descrição gerada automaticamente">
            <a:extLst>
              <a:ext uri="{FF2B5EF4-FFF2-40B4-BE49-F238E27FC236}">
                <a16:creationId xmlns:a16="http://schemas.microsoft.com/office/drawing/2014/main" id="{693EB862-3CEE-25B5-FA25-BBFECAD743A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3658" y="5693313"/>
            <a:ext cx="9481632" cy="630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413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"/>
          <p:cNvSpPr/>
          <p:nvPr/>
        </p:nvSpPr>
        <p:spPr>
          <a:xfrm>
            <a:off x="-122844" y="-37073"/>
            <a:ext cx="6692372" cy="13790146"/>
          </a:xfrm>
          <a:prstGeom prst="rect">
            <a:avLst/>
          </a:prstGeom>
          <a:solidFill>
            <a:srgbClr val="FF294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8" name="O Desafio:…"/>
          <p:cNvSpPr txBox="1">
            <a:spLocks noGrp="1"/>
          </p:cNvSpPr>
          <p:nvPr>
            <p:ph type="title"/>
          </p:nvPr>
        </p:nvSpPr>
        <p:spPr>
          <a:xfrm>
            <a:off x="689113" y="4319193"/>
            <a:ext cx="5017948" cy="160437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>
              <a:defRPr sz="5000"/>
            </a:pPr>
            <a:r>
              <a:rPr lang="en-GB" sz="5000" b="1" dirty="0">
                <a:latin typeface="Arial Black" panose="020B0604020202020204" pitchFamily="34" charset="0"/>
                <a:cs typeface="Arial Black" panose="020B0604020202020204" pitchFamily="34" charset="0"/>
              </a:rPr>
              <a:t>Challenges for Consumer Law</a:t>
            </a:r>
          </a:p>
        </p:txBody>
      </p:sp>
      <p:sp>
        <p:nvSpPr>
          <p:cNvPr id="200" name="TRANSFORMAÇÃO…"/>
          <p:cNvSpPr txBox="1"/>
          <p:nvPr/>
        </p:nvSpPr>
        <p:spPr>
          <a:xfrm>
            <a:off x="612911" y="1784700"/>
            <a:ext cx="5094149" cy="1319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algn="l" defTabSz="182880">
              <a:defRPr sz="1920" b="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E99E77-ACE9-1D40-AC49-927CE16235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44" y="1170433"/>
            <a:ext cx="2870991" cy="1712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F56D12-C9FF-3A44-B904-A0528BB2E477}"/>
              </a:ext>
            </a:extLst>
          </p:cNvPr>
          <p:cNvSpPr txBox="1"/>
          <p:nvPr/>
        </p:nvSpPr>
        <p:spPr>
          <a:xfrm rot="1263099">
            <a:off x="11921596" y="4918521"/>
            <a:ext cx="10265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Fundada em 1997 com um projeto disruptivo no ensino do Direito  e que provou ser um caso de enorme sucesso, entrou recentemente numa nova fase de inovação.…">
            <a:extLst>
              <a:ext uri="{FF2B5EF4-FFF2-40B4-BE49-F238E27FC236}">
                <a16:creationId xmlns:a16="http://schemas.microsoft.com/office/drawing/2014/main" id="{793EB651-D4FE-F44D-B75C-D3BAB9335DA2}"/>
              </a:ext>
            </a:extLst>
          </p:cNvPr>
          <p:cNvSpPr txBox="1"/>
          <p:nvPr/>
        </p:nvSpPr>
        <p:spPr>
          <a:xfrm>
            <a:off x="7381485" y="1584523"/>
            <a:ext cx="16639100" cy="83401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wrap="square" lIns="71437" tIns="71437" rIns="71437" bIns="71437">
            <a:spAutoFit/>
          </a:bodyPr>
          <a:lstStyle/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Transparency (clear choices in the pre-contractual phase; simple and straightforward cancellation mechanisms)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Fairness (auto-renewals and long-term inactive subscriptions)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Opportunity to ponder or reflect (right of withdrawal)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Balance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Conformity 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Solvency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Market and innovation</a:t>
            </a:r>
          </a:p>
          <a:p>
            <a:pPr marL="571500" indent="-5715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Sustainability</a:t>
            </a:r>
          </a:p>
        </p:txBody>
      </p:sp>
      <p:pic>
        <p:nvPicPr>
          <p:cNvPr id="9" name="Imagem 8" descr="Uma imagem com desenho&#10;&#10;Descrição gerada automaticamente">
            <a:extLst>
              <a:ext uri="{FF2B5EF4-FFF2-40B4-BE49-F238E27FC236}">
                <a16:creationId xmlns:a16="http://schemas.microsoft.com/office/drawing/2014/main" id="{AB7A69B1-29D6-48B3-A1A1-21009792ECB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50" y="253980"/>
            <a:ext cx="4424088" cy="232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3229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"/>
          <p:cNvSpPr/>
          <p:nvPr/>
        </p:nvSpPr>
        <p:spPr>
          <a:xfrm>
            <a:off x="-122844" y="-37073"/>
            <a:ext cx="6692372" cy="13790146"/>
          </a:xfrm>
          <a:prstGeom prst="rect">
            <a:avLst/>
          </a:prstGeom>
          <a:solidFill>
            <a:srgbClr val="FF294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dirty="0"/>
          </a:p>
        </p:txBody>
      </p:sp>
      <p:sp>
        <p:nvSpPr>
          <p:cNvPr id="198" name="O Desafio:…"/>
          <p:cNvSpPr txBox="1">
            <a:spLocks noGrp="1"/>
          </p:cNvSpPr>
          <p:nvPr>
            <p:ph type="title"/>
          </p:nvPr>
        </p:nvSpPr>
        <p:spPr>
          <a:xfrm>
            <a:off x="689113" y="4319193"/>
            <a:ext cx="5017948" cy="1604373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ctr">
              <a:defRPr sz="5000"/>
            </a:pPr>
            <a:r>
              <a:rPr lang="en-GB" sz="5000" b="1" dirty="0">
                <a:latin typeface="Arial Black" panose="020B0604020202020204" pitchFamily="34" charset="0"/>
                <a:cs typeface="Arial Black" panose="020B0604020202020204" pitchFamily="34" charset="0"/>
              </a:rPr>
              <a:t>NOVA Consumer Lab</a:t>
            </a:r>
          </a:p>
        </p:txBody>
      </p:sp>
      <p:sp>
        <p:nvSpPr>
          <p:cNvPr id="200" name="TRANSFORMAÇÃO…"/>
          <p:cNvSpPr txBox="1"/>
          <p:nvPr/>
        </p:nvSpPr>
        <p:spPr>
          <a:xfrm>
            <a:off x="612911" y="1784700"/>
            <a:ext cx="5094149" cy="1319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/>
          <a:p>
            <a:pPr algn="l" defTabSz="182880">
              <a:defRPr sz="1920" b="0">
                <a:solidFill>
                  <a:srgbClr val="FFFFFF"/>
                </a:solidFill>
                <a:latin typeface="Gotham Medium"/>
                <a:ea typeface="Gotham Medium"/>
                <a:cs typeface="Gotham Medium"/>
                <a:sym typeface="Gotham Medium"/>
              </a:defRPr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6E99E77-ACE9-1D40-AC49-927CE16235F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3944" y="1170433"/>
            <a:ext cx="2870991" cy="1712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F56D12-C9FF-3A44-B904-A0528BB2E477}"/>
              </a:ext>
            </a:extLst>
          </p:cNvPr>
          <p:cNvSpPr txBox="1"/>
          <p:nvPr/>
        </p:nvSpPr>
        <p:spPr>
          <a:xfrm rot="1263099">
            <a:off x="11921596" y="4918521"/>
            <a:ext cx="102657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6" name="Fundada em 1997 com um projeto disruptivo no ensino do Direito  e que provou ser um caso de enorme sucesso, entrou recentemente numa nova fase de inovação.…">
            <a:extLst>
              <a:ext uri="{FF2B5EF4-FFF2-40B4-BE49-F238E27FC236}">
                <a16:creationId xmlns:a16="http://schemas.microsoft.com/office/drawing/2014/main" id="{793EB651-D4FE-F44D-B75C-D3BAB9335DA2}"/>
              </a:ext>
            </a:extLst>
          </p:cNvPr>
          <p:cNvSpPr txBox="1"/>
          <p:nvPr/>
        </p:nvSpPr>
        <p:spPr>
          <a:xfrm>
            <a:off x="7381485" y="1584523"/>
            <a:ext cx="16639100" cy="9263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wrap="square" lIns="71437" tIns="71437" rIns="71437" bIns="71437">
            <a:spAutoFit/>
          </a:bodyPr>
          <a:lstStyle/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One of the almost 20 Knowledge </a:t>
            </a:r>
            <a:r>
              <a:rPr lang="en-US" sz="4000" b="0" dirty="0" err="1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Centres</a:t>
            </a: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 at NOVA School of Law.</a:t>
            </a:r>
          </a:p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endParaRPr lang="en-US" sz="4000" b="0" dirty="0">
              <a:latin typeface="Arial" panose="020B0604020202020204" pitchFamily="34" charset="0"/>
              <a:cs typeface="Arial" panose="020B0604020202020204" pitchFamily="34" charset="0"/>
              <a:sym typeface="Gotham Light"/>
            </a:endParaRPr>
          </a:p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Website: </a:t>
            </a: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  <a:hlinkClick r:id="rId3"/>
              </a:rPr>
              <a:t>https://novaconsumerlab.novalaw.unl.pt</a:t>
            </a: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.</a:t>
            </a:r>
          </a:p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endParaRPr lang="en-US" sz="4000" b="0" dirty="0">
              <a:latin typeface="Arial" panose="020B0604020202020204" pitchFamily="34" charset="0"/>
              <a:cs typeface="Arial" panose="020B0604020202020204" pitchFamily="34" charset="0"/>
              <a:sym typeface="Gotham Light"/>
            </a:endParaRPr>
          </a:p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A team of 22 researchers, including academics and professionals working in the field..</a:t>
            </a:r>
          </a:p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endParaRPr lang="en-US" sz="4000" b="0" dirty="0">
              <a:latin typeface="Arial" panose="020B0604020202020204" pitchFamily="34" charset="0"/>
              <a:cs typeface="Arial" panose="020B0604020202020204" pitchFamily="34" charset="0"/>
              <a:sym typeface="Gotham Light"/>
            </a:endParaRPr>
          </a:p>
          <a:p>
            <a:pPr marL="457200" indent="-457200" algn="just" defTabSz="914400">
              <a:lnSpc>
                <a:spcPct val="150000"/>
              </a:lnSpc>
              <a:buFont typeface="Arial" panose="020B0604020202020204" pitchFamily="34" charset="0"/>
              <a:buChar char="•"/>
              <a:defRPr b="0">
                <a:latin typeface="Gotham Light"/>
                <a:ea typeface="Gotham Light"/>
                <a:cs typeface="Gotham Light"/>
                <a:sym typeface="Gotham Light"/>
              </a:defRPr>
            </a:pPr>
            <a:r>
              <a:rPr lang="en-US" sz="4000" b="0" dirty="0">
                <a:latin typeface="Arial" panose="020B0604020202020204" pitchFamily="34" charset="0"/>
                <a:cs typeface="Arial" panose="020B0604020202020204" pitchFamily="34" charset="0"/>
                <a:sym typeface="Gotham Light"/>
              </a:rPr>
              <a:t>A wide range of activities related to Consumer Law, including scientific publications (books and articles) and publications for more general dissemination (Blog and Podcast), talks, conferences.</a:t>
            </a:r>
            <a:endParaRPr lang="pt-PT" sz="4000" b="0" dirty="0">
              <a:latin typeface="Arial" panose="020B0604020202020204" pitchFamily="34" charset="0"/>
              <a:cs typeface="Arial" panose="020B0604020202020204" pitchFamily="34" charset="0"/>
              <a:sym typeface="Gotham Light"/>
            </a:endParaRPr>
          </a:p>
        </p:txBody>
      </p:sp>
      <p:pic>
        <p:nvPicPr>
          <p:cNvPr id="9" name="Imagem 8" descr="Uma imagem com desenho&#10;&#10;Descrição gerada automaticamente">
            <a:extLst>
              <a:ext uri="{FF2B5EF4-FFF2-40B4-BE49-F238E27FC236}">
                <a16:creationId xmlns:a16="http://schemas.microsoft.com/office/drawing/2014/main" id="{AB7A69B1-29D6-48B3-A1A1-21009792ECB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50" y="253980"/>
            <a:ext cx="4424088" cy="232881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532F1EFF-0C36-FFE0-C054-631DB1BC0F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222" y="7792435"/>
            <a:ext cx="5658240" cy="46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466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">
            <a:extLst>
              <a:ext uri="{FF2B5EF4-FFF2-40B4-BE49-F238E27FC236}">
                <a16:creationId xmlns:a16="http://schemas.microsoft.com/office/drawing/2014/main" id="{9C5FC413-6345-874D-80D8-389216FAE85E}"/>
              </a:ext>
            </a:extLst>
          </p:cNvPr>
          <p:cNvSpPr/>
          <p:nvPr/>
        </p:nvSpPr>
        <p:spPr>
          <a:xfrm>
            <a:off x="0" y="0"/>
            <a:ext cx="24502803" cy="13790146"/>
          </a:xfrm>
          <a:prstGeom prst="rect">
            <a:avLst/>
          </a:prstGeom>
          <a:solidFill>
            <a:srgbClr val="FF294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 defTabSz="821531"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" name="04 JANEIRO 2020">
            <a:extLst>
              <a:ext uri="{FF2B5EF4-FFF2-40B4-BE49-F238E27FC236}">
                <a16:creationId xmlns:a16="http://schemas.microsoft.com/office/drawing/2014/main" id="{E135B34C-648B-5C44-ACBF-A6EA9DC82439}"/>
              </a:ext>
            </a:extLst>
          </p:cNvPr>
          <p:cNvSpPr txBox="1"/>
          <p:nvPr/>
        </p:nvSpPr>
        <p:spPr>
          <a:xfrm>
            <a:off x="18946262" y="12094694"/>
            <a:ext cx="4262988" cy="582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7" tIns="71437" rIns="71437" bIns="71437">
            <a:normAutofit/>
          </a:bodyPr>
          <a:lstStyle>
            <a:lvl1pPr algn="r" defTabSz="457200">
              <a:spcBef>
                <a:spcPts val="1400"/>
              </a:spcBef>
              <a:defRPr sz="1600" b="0">
                <a:latin typeface="Gotham"/>
                <a:ea typeface="Gotham"/>
                <a:cs typeface="Gotham"/>
                <a:sym typeface="Gotham"/>
              </a:defRPr>
            </a:lvl1pPr>
          </a:lstStyle>
          <a:p>
            <a:r>
              <a:rPr lang="pt-PT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JANUARY 2024</a:t>
            </a:r>
            <a:endParaRPr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4DE6583-57A4-6B4C-B0AE-8A8030B923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304" y="12711458"/>
            <a:ext cx="4294945" cy="256125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B8002635-9F7A-0C42-AAAF-C0C041C25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3066" y="4432081"/>
            <a:ext cx="10294909" cy="1156097"/>
          </a:xfrm>
        </p:spPr>
        <p:txBody>
          <a:bodyPr>
            <a:normAutofit/>
          </a:bodyPr>
          <a:lstStyle/>
          <a:p>
            <a:r>
              <a:rPr lang="en-US" sz="55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Muito</a:t>
            </a:r>
            <a:r>
              <a:rPr lang="en-US" sz="5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obrigado!</a:t>
            </a:r>
          </a:p>
        </p:txBody>
      </p:sp>
      <p:sp>
        <p:nvSpPr>
          <p:cNvPr id="13" name="Line">
            <a:extLst>
              <a:ext uri="{FF2B5EF4-FFF2-40B4-BE49-F238E27FC236}">
                <a16:creationId xmlns:a16="http://schemas.microsoft.com/office/drawing/2014/main" id="{A1D13FDF-1650-5344-BF6A-6ADEC81D66F6}"/>
              </a:ext>
            </a:extLst>
          </p:cNvPr>
          <p:cNvSpPr/>
          <p:nvPr/>
        </p:nvSpPr>
        <p:spPr>
          <a:xfrm>
            <a:off x="7817972" y="5596043"/>
            <a:ext cx="15481299" cy="0"/>
          </a:xfrm>
          <a:prstGeom prst="line">
            <a:avLst/>
          </a:prstGeom>
          <a:noFill/>
          <a:ln w="25400" cap="flat">
            <a:solidFill>
              <a:schemeClr val="bg1"/>
            </a:solidFill>
            <a:prstDash val="solid"/>
            <a:miter lim="400000"/>
          </a:ln>
          <a:effectLst/>
        </p:spPr>
        <p:txBody>
          <a:bodyPr wrap="square" lIns="71437" tIns="71437" rIns="71437" bIns="71437" numCol="1" anchor="ctr">
            <a:noAutofit/>
          </a:bodyPr>
          <a:lstStyle/>
          <a:p>
            <a:pPr defTabSz="821531">
              <a:defRPr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pic>
        <p:nvPicPr>
          <p:cNvPr id="8" name="Imagem 7" descr="Uma imagem com desenho&#10;&#10;Descrição gerada automaticamente">
            <a:extLst>
              <a:ext uri="{FF2B5EF4-FFF2-40B4-BE49-F238E27FC236}">
                <a16:creationId xmlns:a16="http://schemas.microsoft.com/office/drawing/2014/main" id="{67AA9444-996C-4393-9321-3BAD35A0E3C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942" y="16850"/>
            <a:ext cx="9185807" cy="4835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431288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2503</TotalTime>
  <Words>151</Words>
  <Application>Microsoft Office PowerPoint</Application>
  <PresentationFormat>Personalizados</PresentationFormat>
  <Paragraphs>23</Paragraphs>
  <Slides>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7" baseType="lpstr">
      <vt:lpstr>Arial</vt:lpstr>
      <vt:lpstr>Arial Black</vt:lpstr>
      <vt:lpstr>Gotham</vt:lpstr>
      <vt:lpstr>Gotham Black</vt:lpstr>
      <vt:lpstr>Gotham Light</vt:lpstr>
      <vt:lpstr>Gotham Medium</vt:lpstr>
      <vt:lpstr>Gotham Ultra</vt:lpstr>
      <vt:lpstr>Helvetica Neue</vt:lpstr>
      <vt:lpstr>Helvetica Neue Light</vt:lpstr>
      <vt:lpstr>Helvetica Neue Medium</vt:lpstr>
      <vt:lpstr>Helvetica Neue Thin</vt:lpstr>
      <vt:lpstr>White</vt:lpstr>
      <vt:lpstr>New Perspectives in Civil Law  Consumer Protection in the Subscription Economy</vt:lpstr>
      <vt:lpstr>What is the subscription economy?</vt:lpstr>
      <vt:lpstr>Challenges for Consumer Law</vt:lpstr>
      <vt:lpstr>NOVA Consumer Lab</vt:lpstr>
      <vt:lpstr>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Argollo</dc:creator>
  <cp:lastModifiedBy>Guilherme Berriel</cp:lastModifiedBy>
  <cp:revision>136</cp:revision>
  <dcterms:modified xsi:type="dcterms:W3CDTF">2024-01-24T19:21:54Z</dcterms:modified>
</cp:coreProperties>
</file>