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202"/>
    <a:srgbClr val="E05720"/>
    <a:srgbClr val="118240"/>
    <a:srgbClr val="09AF25"/>
    <a:srgbClr val="078F1E"/>
    <a:srgbClr val="E4E4E4"/>
    <a:srgbClr val="000000"/>
    <a:srgbClr val="004C09"/>
    <a:srgbClr val="FFFFFF"/>
    <a:srgbClr val="610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 d="100"/>
          <a:sy n="16" d="100"/>
        </p:scale>
        <p:origin x="1565" y="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8DCEA-398D-4646-8DBF-A6BF2113A8EA}" type="datetimeFigureOut">
              <a:rPr lang="en-US" smtClean="0"/>
              <a:t>9/21/2021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24599-C6A5-46E6-B8D9-1A0B63C08072}" type="slidenum">
              <a:rPr lang="en-US" smtClean="0"/>
              <a:t>‹nº›</a:t>
            </a:fld>
            <a:endParaRPr lang="en-US"/>
          </a:p>
        </p:txBody>
      </p:sp>
    </p:spTree>
    <p:extLst>
      <p:ext uri="{BB962C8B-B14F-4D97-AF65-F5344CB8AC3E}">
        <p14:creationId xmlns:p14="http://schemas.microsoft.com/office/powerpoint/2010/main" val="1753512509"/>
      </p:ext>
    </p:extLst>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10"/>
          </p:nvPr>
        </p:nvSpPr>
        <p:spPr/>
        <p:txBody>
          <a:bodyPr/>
          <a:lstStyle/>
          <a:p>
            <a:fld id="{18A24599-C6A5-46E6-B8D9-1A0B63C08072}" type="slidenum">
              <a:rPr lang="en-US" smtClean="0"/>
              <a:t>1</a:t>
            </a:fld>
            <a:endParaRPr lang="en-US"/>
          </a:p>
        </p:txBody>
      </p:sp>
    </p:spTree>
    <p:extLst>
      <p:ext uri="{BB962C8B-B14F-4D97-AF65-F5344CB8AC3E}">
        <p14:creationId xmlns:p14="http://schemas.microsoft.com/office/powerpoint/2010/main" val="355900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A0D74F-7217-4003-A8E1-2E1DC17AA5FD}"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F8576-DFBD-4F9C-8F81-9DABFE52A120}" type="slidenum">
              <a:rPr lang="en-US" smtClean="0"/>
              <a:t>‹nº›</a:t>
            </a:fld>
            <a:endParaRPr lang="en-US"/>
          </a:p>
        </p:txBody>
      </p:sp>
    </p:spTree>
    <p:extLst>
      <p:ext uri="{BB962C8B-B14F-4D97-AF65-F5344CB8AC3E}">
        <p14:creationId xmlns:p14="http://schemas.microsoft.com/office/powerpoint/2010/main" val="370179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D74F-7217-4003-A8E1-2E1DC17AA5FD}"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F8576-DFBD-4F9C-8F81-9DABFE52A120}" type="slidenum">
              <a:rPr lang="en-US" smtClean="0"/>
              <a:t>‹nº›</a:t>
            </a:fld>
            <a:endParaRPr lang="en-US"/>
          </a:p>
        </p:txBody>
      </p:sp>
    </p:spTree>
    <p:extLst>
      <p:ext uri="{BB962C8B-B14F-4D97-AF65-F5344CB8AC3E}">
        <p14:creationId xmlns:p14="http://schemas.microsoft.com/office/powerpoint/2010/main" val="84260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D74F-7217-4003-A8E1-2E1DC17AA5FD}"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F8576-DFBD-4F9C-8F81-9DABFE52A120}" type="slidenum">
              <a:rPr lang="en-US" smtClean="0"/>
              <a:t>‹nº›</a:t>
            </a:fld>
            <a:endParaRPr lang="en-US"/>
          </a:p>
        </p:txBody>
      </p:sp>
    </p:spTree>
    <p:extLst>
      <p:ext uri="{BB962C8B-B14F-4D97-AF65-F5344CB8AC3E}">
        <p14:creationId xmlns:p14="http://schemas.microsoft.com/office/powerpoint/2010/main" val="161730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D74F-7217-4003-A8E1-2E1DC17AA5FD}"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F8576-DFBD-4F9C-8F81-9DABFE52A120}" type="slidenum">
              <a:rPr lang="en-US" smtClean="0"/>
              <a:t>‹nº›</a:t>
            </a:fld>
            <a:endParaRPr lang="en-US"/>
          </a:p>
        </p:txBody>
      </p:sp>
    </p:spTree>
    <p:extLst>
      <p:ext uri="{BB962C8B-B14F-4D97-AF65-F5344CB8AC3E}">
        <p14:creationId xmlns:p14="http://schemas.microsoft.com/office/powerpoint/2010/main" val="11469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0D74F-7217-4003-A8E1-2E1DC17AA5FD}"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F8576-DFBD-4F9C-8F81-9DABFE52A120}" type="slidenum">
              <a:rPr lang="en-US" smtClean="0"/>
              <a:t>‹nº›</a:t>
            </a:fld>
            <a:endParaRPr lang="en-US"/>
          </a:p>
        </p:txBody>
      </p:sp>
    </p:spTree>
    <p:extLst>
      <p:ext uri="{BB962C8B-B14F-4D97-AF65-F5344CB8AC3E}">
        <p14:creationId xmlns:p14="http://schemas.microsoft.com/office/powerpoint/2010/main" val="93105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A0D74F-7217-4003-A8E1-2E1DC17AA5FD}"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F8576-DFBD-4F9C-8F81-9DABFE52A120}" type="slidenum">
              <a:rPr lang="en-US" smtClean="0"/>
              <a:t>‹nº›</a:t>
            </a:fld>
            <a:endParaRPr lang="en-US"/>
          </a:p>
        </p:txBody>
      </p:sp>
    </p:spTree>
    <p:extLst>
      <p:ext uri="{BB962C8B-B14F-4D97-AF65-F5344CB8AC3E}">
        <p14:creationId xmlns:p14="http://schemas.microsoft.com/office/powerpoint/2010/main" val="228660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A0D74F-7217-4003-A8E1-2E1DC17AA5FD}"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F8576-DFBD-4F9C-8F81-9DABFE52A120}" type="slidenum">
              <a:rPr lang="en-US" smtClean="0"/>
              <a:t>‹nº›</a:t>
            </a:fld>
            <a:endParaRPr lang="en-US"/>
          </a:p>
        </p:txBody>
      </p:sp>
    </p:spTree>
    <p:extLst>
      <p:ext uri="{BB962C8B-B14F-4D97-AF65-F5344CB8AC3E}">
        <p14:creationId xmlns:p14="http://schemas.microsoft.com/office/powerpoint/2010/main" val="383780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A0D74F-7217-4003-A8E1-2E1DC17AA5FD}"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F8576-DFBD-4F9C-8F81-9DABFE52A120}" type="slidenum">
              <a:rPr lang="en-US" smtClean="0"/>
              <a:t>‹nº›</a:t>
            </a:fld>
            <a:endParaRPr lang="en-US"/>
          </a:p>
        </p:txBody>
      </p:sp>
    </p:spTree>
    <p:extLst>
      <p:ext uri="{BB962C8B-B14F-4D97-AF65-F5344CB8AC3E}">
        <p14:creationId xmlns:p14="http://schemas.microsoft.com/office/powerpoint/2010/main" val="37106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0D74F-7217-4003-A8E1-2E1DC17AA5FD}"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F8576-DFBD-4F9C-8F81-9DABFE52A120}" type="slidenum">
              <a:rPr lang="en-US" smtClean="0"/>
              <a:t>‹nº›</a:t>
            </a:fld>
            <a:endParaRPr lang="en-US"/>
          </a:p>
        </p:txBody>
      </p:sp>
    </p:spTree>
    <p:extLst>
      <p:ext uri="{BB962C8B-B14F-4D97-AF65-F5344CB8AC3E}">
        <p14:creationId xmlns:p14="http://schemas.microsoft.com/office/powerpoint/2010/main" val="20065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BA0D74F-7217-4003-A8E1-2E1DC17AA5FD}"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F8576-DFBD-4F9C-8F81-9DABFE52A120}" type="slidenum">
              <a:rPr lang="en-US" smtClean="0"/>
              <a:t>‹nº›</a:t>
            </a:fld>
            <a:endParaRPr lang="en-US"/>
          </a:p>
        </p:txBody>
      </p:sp>
    </p:spTree>
    <p:extLst>
      <p:ext uri="{BB962C8B-B14F-4D97-AF65-F5344CB8AC3E}">
        <p14:creationId xmlns:p14="http://schemas.microsoft.com/office/powerpoint/2010/main" val="225141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BA0D74F-7217-4003-A8E1-2E1DC17AA5FD}"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F8576-DFBD-4F9C-8F81-9DABFE52A120}" type="slidenum">
              <a:rPr lang="en-US" smtClean="0"/>
              <a:t>‹nº›</a:t>
            </a:fld>
            <a:endParaRPr lang="en-US"/>
          </a:p>
        </p:txBody>
      </p:sp>
    </p:spTree>
    <p:extLst>
      <p:ext uri="{BB962C8B-B14F-4D97-AF65-F5344CB8AC3E}">
        <p14:creationId xmlns:p14="http://schemas.microsoft.com/office/powerpoint/2010/main" val="337583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BA0D74F-7217-4003-A8E1-2E1DC17AA5FD}" type="datetimeFigureOut">
              <a:rPr lang="en-US" smtClean="0"/>
              <a:t>9/21/2021</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8C1F8576-DFBD-4F9C-8F81-9DABFE52A120}" type="slidenum">
              <a:rPr lang="en-US" smtClean="0"/>
              <a:t>‹nº›</a:t>
            </a:fld>
            <a:endParaRPr lang="en-US"/>
          </a:p>
        </p:txBody>
      </p:sp>
    </p:spTree>
    <p:extLst>
      <p:ext uri="{BB962C8B-B14F-4D97-AF65-F5344CB8AC3E}">
        <p14:creationId xmlns:p14="http://schemas.microsoft.com/office/powerpoint/2010/main" val="328368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https://calesaproject-cbhe.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2" y="0"/>
            <a:ext cx="43891200" cy="4433455"/>
          </a:xfrm>
          <a:prstGeom prst="rect">
            <a:avLst/>
          </a:prstGeom>
          <a:gradFill flip="none" rotWithShape="1">
            <a:gsLst>
              <a:gs pos="0">
                <a:srgbClr val="EDF1F2">
                  <a:shade val="30000"/>
                  <a:satMod val="115000"/>
                </a:srgbClr>
              </a:gs>
              <a:gs pos="50000">
                <a:srgbClr val="EDF1F2">
                  <a:shade val="67500"/>
                  <a:satMod val="115000"/>
                </a:srgbClr>
              </a:gs>
              <a:gs pos="100000">
                <a:srgbClr val="EDF1F2">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p:nvPr/>
        </p:nvSpPr>
        <p:spPr>
          <a:xfrm flipH="1">
            <a:off x="-2" y="71873"/>
            <a:ext cx="43891200" cy="4434467"/>
          </a:xfrm>
          <a:prstGeom prst="rect">
            <a:avLst/>
          </a:prstGeom>
          <a:solidFill>
            <a:srgbClr val="D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671088" y="227032"/>
            <a:ext cx="28958255" cy="3693319"/>
          </a:xfrm>
          <a:prstGeom prst="rect">
            <a:avLst/>
          </a:prstGeom>
          <a:noFill/>
        </p:spPr>
        <p:txBody>
          <a:bodyPr wrap="square" rtlCol="0">
            <a:spAutoFit/>
          </a:bodyPr>
          <a:lstStyle/>
          <a:p>
            <a:pPr algn="ctr"/>
            <a:r>
              <a:rPr lang="en-US" sz="7800" b="1" dirty="0">
                <a:solidFill>
                  <a:schemeClr val="bg1"/>
                </a:solidFill>
                <a:latin typeface="Cambria" panose="02040503050406030204" pitchFamily="18" charset="0"/>
              </a:rPr>
              <a:t>CALESA </a:t>
            </a:r>
          </a:p>
          <a:p>
            <a:pPr algn="ctr"/>
            <a:r>
              <a:rPr lang="en-US" sz="7400" b="1" i="1" dirty="0">
                <a:solidFill>
                  <a:schemeClr val="bg1"/>
                </a:solidFill>
                <a:latin typeface="Cambria" panose="02040503050406030204" pitchFamily="18" charset="0"/>
              </a:rPr>
              <a:t>Capacity building for Legal and Social Advancement in </a:t>
            </a:r>
          </a:p>
          <a:p>
            <a:pPr algn="ctr"/>
            <a:r>
              <a:rPr lang="en-US" sz="7400" b="1" i="1" dirty="0">
                <a:solidFill>
                  <a:schemeClr val="bg1"/>
                </a:solidFill>
                <a:latin typeface="Cambria" panose="02040503050406030204" pitchFamily="18" charset="0"/>
              </a:rPr>
              <a:t>the Philippines</a:t>
            </a:r>
            <a:r>
              <a:rPr lang="pt-PT" sz="7400" b="1" i="1" dirty="0">
                <a:solidFill>
                  <a:schemeClr val="bg1"/>
                </a:solidFill>
                <a:latin typeface="Cambria" panose="02040503050406030204" pitchFamily="18" charset="0"/>
              </a:rPr>
              <a:t> </a:t>
            </a:r>
            <a:endParaRPr lang="en-US" sz="7400" b="1" i="1" dirty="0">
              <a:solidFill>
                <a:schemeClr val="bg1"/>
              </a:solidFill>
              <a:effectLst>
                <a:outerShdw blurRad="38100" dist="38100" dir="2700000" algn="tl">
                  <a:srgbClr val="000000">
                    <a:alpha val="43137"/>
                  </a:srgbClr>
                </a:outerShdw>
              </a:effectLst>
              <a:latin typeface="Cambria" panose="02040503050406030204" pitchFamily="18" charset="0"/>
              <a:cs typeface="Arial" pitchFamily="34" charset="0"/>
            </a:endParaRPr>
          </a:p>
        </p:txBody>
      </p:sp>
      <p:sp>
        <p:nvSpPr>
          <p:cNvPr id="260" name="Rectangle 3"/>
          <p:cNvSpPr/>
          <p:nvPr/>
        </p:nvSpPr>
        <p:spPr>
          <a:xfrm flipH="1">
            <a:off x="-2" y="31165800"/>
            <a:ext cx="43891200" cy="1752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1" name="TextBox 260"/>
          <p:cNvSpPr txBox="1"/>
          <p:nvPr/>
        </p:nvSpPr>
        <p:spPr>
          <a:xfrm>
            <a:off x="12217886" y="31174475"/>
            <a:ext cx="23154956" cy="1323439"/>
          </a:xfrm>
          <a:prstGeom prst="rect">
            <a:avLst/>
          </a:prstGeom>
          <a:noFill/>
        </p:spPr>
        <p:txBody>
          <a:bodyPr wrap="square" rtlCol="0">
            <a:spAutoFit/>
          </a:bodyPr>
          <a:lstStyle/>
          <a:p>
            <a:pPr lvl="0" algn="ctr"/>
            <a:r>
              <a:rPr lang="en-US" sz="4000" b="1" dirty="0">
                <a:solidFill>
                  <a:schemeClr val="bg1">
                    <a:lumMod val="95000"/>
                  </a:schemeClr>
                </a:solidFill>
                <a:latin typeface="+mj-lt"/>
                <a:cs typeface="Times New Roman" pitchFamily="18" charset="0"/>
              </a:rPr>
              <a:t>Contact Information</a:t>
            </a:r>
          </a:p>
          <a:p>
            <a:pPr lvl="0"/>
            <a:r>
              <a:rPr lang="en-US" sz="4000" dirty="0">
                <a:solidFill>
                  <a:schemeClr val="bg1">
                    <a:lumMod val="95000"/>
                  </a:schemeClr>
                </a:solidFill>
                <a:latin typeface="+mj-lt"/>
                <a:cs typeface="Times New Roman" pitchFamily="18" charset="0"/>
              </a:rPr>
              <a:t>José Manuel </a:t>
            </a:r>
            <a:r>
              <a:rPr lang="en-US" sz="4000" dirty="0" err="1">
                <a:solidFill>
                  <a:schemeClr val="bg1">
                    <a:lumMod val="95000"/>
                  </a:schemeClr>
                </a:solidFill>
                <a:latin typeface="+mj-lt"/>
                <a:cs typeface="Times New Roman" pitchFamily="18" charset="0"/>
              </a:rPr>
              <a:t>Perea</a:t>
            </a:r>
            <a:r>
              <a:rPr lang="en-US" sz="4000" dirty="0">
                <a:solidFill>
                  <a:schemeClr val="bg1">
                    <a:lumMod val="95000"/>
                  </a:schemeClr>
                </a:solidFill>
                <a:latin typeface="+mj-lt"/>
                <a:cs typeface="Times New Roman" pitchFamily="18" charset="0"/>
              </a:rPr>
              <a:t>: jmdetorres@uma.es         |      Marília </a:t>
            </a:r>
            <a:r>
              <a:rPr lang="en-US" sz="4000" dirty="0" err="1">
                <a:solidFill>
                  <a:schemeClr val="bg1"/>
                </a:solidFill>
                <a:latin typeface="+mj-lt"/>
                <a:cs typeface="Times New Roman" pitchFamily="18" charset="0"/>
              </a:rPr>
              <a:t>Higa</a:t>
            </a:r>
            <a:r>
              <a:rPr lang="en-US" sz="4000" dirty="0">
                <a:solidFill>
                  <a:schemeClr val="bg1"/>
                </a:solidFill>
                <a:latin typeface="+mj-lt"/>
                <a:cs typeface="Times New Roman" pitchFamily="18" charset="0"/>
              </a:rPr>
              <a:t>     mariliahiga.fdunl@gmail.com</a:t>
            </a:r>
            <a:endParaRPr lang="en-US" sz="4000" dirty="0">
              <a:solidFill>
                <a:schemeClr val="bg1">
                  <a:lumMod val="95000"/>
                </a:schemeClr>
              </a:solidFill>
              <a:latin typeface="+mj-lt"/>
              <a:cs typeface="Times New Roman" pitchFamily="18" charset="0"/>
            </a:endParaRPr>
          </a:p>
        </p:txBody>
      </p:sp>
      <p:sp>
        <p:nvSpPr>
          <p:cNvPr id="284" name="TextBox 283"/>
          <p:cNvSpPr txBox="1"/>
          <p:nvPr/>
        </p:nvSpPr>
        <p:spPr>
          <a:xfrm>
            <a:off x="365401" y="4916330"/>
            <a:ext cx="10299699" cy="769441"/>
          </a:xfrm>
          <a:prstGeom prst="rect">
            <a:avLst/>
          </a:prstGeom>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400" b="1" dirty="0">
                <a:solidFill>
                  <a:schemeClr val="bg1"/>
                </a:solidFill>
                <a:latin typeface="Arial Narrow" pitchFamily="34" charset="0"/>
                <a:cs typeface="Arial" pitchFamily="34" charset="0"/>
              </a:rPr>
              <a:t>THE PROJECT: </a:t>
            </a:r>
            <a:r>
              <a:rPr lang="en-US" sz="4400" b="1" i="1" dirty="0">
                <a:solidFill>
                  <a:schemeClr val="bg1"/>
                </a:solidFill>
                <a:latin typeface="Mongolian Baiti" panose="03000500000000000000" pitchFamily="66" charset="0"/>
                <a:cs typeface="Mongolian Baiti" panose="03000500000000000000" pitchFamily="66" charset="0"/>
              </a:rPr>
              <a:t>CALESA</a:t>
            </a:r>
          </a:p>
        </p:txBody>
      </p:sp>
      <p:sp>
        <p:nvSpPr>
          <p:cNvPr id="285" name="TextBox 284"/>
          <p:cNvSpPr txBox="1"/>
          <p:nvPr/>
        </p:nvSpPr>
        <p:spPr>
          <a:xfrm>
            <a:off x="143000" y="6198590"/>
            <a:ext cx="10744500" cy="7478970"/>
          </a:xfrm>
          <a:prstGeom prst="rect">
            <a:avLst/>
          </a:prstGeom>
          <a:noFill/>
        </p:spPr>
        <p:txBody>
          <a:bodyPr wrap="square" rtlCol="0">
            <a:spAutoFit/>
          </a:bodyPr>
          <a:lstStyle/>
          <a:p>
            <a:pPr marL="571500" lvl="0" indent="-571500" algn="just">
              <a:buClr>
                <a:schemeClr val="bg2">
                  <a:lumMod val="50000"/>
                </a:schemeClr>
              </a:buClr>
              <a:buFont typeface="Wingdings" panose="05000000000000000000" pitchFamily="2" charset="2"/>
              <a:buChar char="Ø"/>
            </a:pPr>
            <a:r>
              <a:rPr lang="en-US" sz="4000" b="1" dirty="0">
                <a:latin typeface="+mj-lt"/>
              </a:rPr>
              <a:t>Implementation Period:  </a:t>
            </a:r>
            <a:r>
              <a:rPr lang="en-US" sz="4000" dirty="0">
                <a:latin typeface="+mj-lt"/>
              </a:rPr>
              <a:t>Jan/ 2020 – Jan/ 2024</a:t>
            </a:r>
          </a:p>
          <a:p>
            <a:pPr marL="571500" lvl="0" indent="-571500" algn="just">
              <a:buClr>
                <a:schemeClr val="bg2">
                  <a:lumMod val="50000"/>
                </a:schemeClr>
              </a:buClr>
              <a:buFont typeface="Wingdings" panose="05000000000000000000" pitchFamily="2" charset="2"/>
              <a:buChar char="Ø"/>
            </a:pPr>
            <a:endParaRPr lang="pt-PT" sz="4000" dirty="0">
              <a:latin typeface="+mj-lt"/>
            </a:endParaRPr>
          </a:p>
          <a:p>
            <a:pPr marL="571500" lvl="0" indent="-360000" algn="just">
              <a:buClr>
                <a:schemeClr val="bg2">
                  <a:lumMod val="50000"/>
                </a:schemeClr>
              </a:buClr>
              <a:buFont typeface="Wingdings" panose="05000000000000000000" pitchFamily="2" charset="2"/>
              <a:buChar char="Ø"/>
            </a:pPr>
            <a:r>
              <a:rPr lang="en-US" sz="4000" b="1" dirty="0">
                <a:latin typeface="+mj-lt"/>
              </a:rPr>
              <a:t>Partner Institutions </a:t>
            </a:r>
          </a:p>
          <a:p>
            <a:pPr marL="1443038" lvl="1" indent="-360000" algn="just">
              <a:buClr>
                <a:schemeClr val="bg2">
                  <a:lumMod val="50000"/>
                </a:schemeClr>
              </a:buClr>
              <a:buFont typeface="Wingdings" panose="05000000000000000000" pitchFamily="2" charset="2"/>
              <a:buChar char="§"/>
            </a:pPr>
            <a:r>
              <a:rPr lang="en-US" sz="4000" dirty="0">
                <a:latin typeface="+mj-lt"/>
              </a:rPr>
              <a:t>Universidad de Málaga – </a:t>
            </a:r>
            <a:r>
              <a:rPr lang="en-US" sz="4000" i="1" dirty="0">
                <a:latin typeface="+mj-lt"/>
              </a:rPr>
              <a:t>Coordinator</a:t>
            </a:r>
          </a:p>
          <a:p>
            <a:pPr marL="1443038" lvl="1" indent="-360000" algn="just">
              <a:buClr>
                <a:schemeClr val="bg2">
                  <a:lumMod val="50000"/>
                </a:schemeClr>
              </a:buClr>
              <a:buFont typeface="Wingdings" panose="05000000000000000000" pitchFamily="2" charset="2"/>
              <a:buChar char="§"/>
            </a:pPr>
            <a:r>
              <a:rPr lang="en-US" sz="4000" dirty="0" err="1">
                <a:latin typeface="+mj-lt"/>
              </a:rPr>
              <a:t>Universidade</a:t>
            </a:r>
            <a:r>
              <a:rPr lang="en-US" sz="4000" dirty="0">
                <a:latin typeface="+mj-lt"/>
              </a:rPr>
              <a:t> Nova de </a:t>
            </a:r>
            <a:r>
              <a:rPr lang="en-US" sz="4000" dirty="0" err="1">
                <a:latin typeface="+mj-lt"/>
              </a:rPr>
              <a:t>Lisboa</a:t>
            </a:r>
            <a:r>
              <a:rPr lang="en-US" sz="4000" dirty="0">
                <a:latin typeface="+mj-lt"/>
              </a:rPr>
              <a:t> (UNL)</a:t>
            </a:r>
          </a:p>
          <a:p>
            <a:pPr marL="1443038" lvl="1" indent="-360000" algn="just">
              <a:buClr>
                <a:schemeClr val="bg2">
                  <a:lumMod val="50000"/>
                </a:schemeClr>
              </a:buClr>
              <a:buFont typeface="Wingdings" panose="05000000000000000000" pitchFamily="2" charset="2"/>
              <a:buChar char="§"/>
            </a:pPr>
            <a:r>
              <a:rPr lang="en-US" sz="4000" dirty="0">
                <a:latin typeface="+mj-lt"/>
              </a:rPr>
              <a:t>University of </a:t>
            </a:r>
            <a:r>
              <a:rPr lang="en-US" sz="4000" dirty="0" err="1">
                <a:latin typeface="+mj-lt"/>
              </a:rPr>
              <a:t>Deusto</a:t>
            </a:r>
            <a:endParaRPr lang="en-US" sz="4000" dirty="0">
              <a:latin typeface="+mj-lt"/>
            </a:endParaRPr>
          </a:p>
          <a:p>
            <a:pPr marL="1443038" lvl="1" indent="-360000" algn="just">
              <a:buClr>
                <a:schemeClr val="bg2">
                  <a:lumMod val="50000"/>
                </a:schemeClr>
              </a:buClr>
              <a:buFont typeface="Wingdings" panose="05000000000000000000" pitchFamily="2" charset="2"/>
              <a:buChar char="§"/>
            </a:pPr>
            <a:r>
              <a:rPr lang="en-US" sz="4000" dirty="0">
                <a:latin typeface="+mj-lt"/>
              </a:rPr>
              <a:t>University College Dublin (UCD)</a:t>
            </a:r>
          </a:p>
          <a:p>
            <a:pPr marL="1443038" lvl="1" indent="-360000" algn="just">
              <a:buClr>
                <a:schemeClr val="bg2">
                  <a:lumMod val="50000"/>
                </a:schemeClr>
              </a:buClr>
              <a:buFont typeface="Wingdings" panose="05000000000000000000" pitchFamily="2" charset="2"/>
              <a:buChar char="§"/>
            </a:pPr>
            <a:r>
              <a:rPr lang="en-US" sz="4000" dirty="0">
                <a:latin typeface="+mj-lt"/>
              </a:rPr>
              <a:t>University of the Philippines (UP)</a:t>
            </a:r>
          </a:p>
          <a:p>
            <a:pPr marL="1443038" lvl="1" indent="-360000" algn="just">
              <a:buClr>
                <a:schemeClr val="bg2">
                  <a:lumMod val="50000"/>
                </a:schemeClr>
              </a:buClr>
              <a:buFont typeface="Wingdings" panose="05000000000000000000" pitchFamily="2" charset="2"/>
              <a:buChar char="§"/>
            </a:pPr>
            <a:r>
              <a:rPr lang="en-US" sz="4000" dirty="0">
                <a:latin typeface="+mj-lt"/>
              </a:rPr>
              <a:t>Ateneo de Manila University (</a:t>
            </a:r>
            <a:r>
              <a:rPr lang="en-US" sz="4000" dirty="0" err="1">
                <a:latin typeface="+mj-lt"/>
              </a:rPr>
              <a:t>AdMU</a:t>
            </a:r>
            <a:r>
              <a:rPr lang="en-US" sz="4000" dirty="0">
                <a:latin typeface="+mj-lt"/>
              </a:rPr>
              <a:t>)</a:t>
            </a:r>
          </a:p>
          <a:p>
            <a:pPr marL="1443038" lvl="1" indent="-360000" algn="just">
              <a:buClr>
                <a:schemeClr val="bg2">
                  <a:lumMod val="50000"/>
                </a:schemeClr>
              </a:buClr>
              <a:buFont typeface="Wingdings" panose="05000000000000000000" pitchFamily="2" charset="2"/>
              <a:buChar char="§"/>
            </a:pPr>
            <a:r>
              <a:rPr lang="en-US" sz="4000" dirty="0">
                <a:latin typeface="+mj-lt"/>
              </a:rPr>
              <a:t>University of San Agustin (USA)</a:t>
            </a:r>
          </a:p>
          <a:p>
            <a:pPr marL="1443038" lvl="1" indent="-360000" algn="just">
              <a:buClr>
                <a:schemeClr val="bg2">
                  <a:lumMod val="50000"/>
                </a:schemeClr>
              </a:buClr>
              <a:buFont typeface="Wingdings" panose="05000000000000000000" pitchFamily="2" charset="2"/>
              <a:buChar char="§"/>
            </a:pPr>
            <a:r>
              <a:rPr lang="en-US" sz="4000" dirty="0">
                <a:latin typeface="+mj-lt"/>
              </a:rPr>
              <a:t>Ateneo de Zamboanga University (ADZU)</a:t>
            </a:r>
          </a:p>
          <a:p>
            <a:pPr marL="1443038" lvl="1" indent="-360000" algn="just">
              <a:buClr>
                <a:schemeClr val="bg2">
                  <a:lumMod val="50000"/>
                </a:schemeClr>
              </a:buClr>
              <a:buFont typeface="Wingdings" panose="05000000000000000000" pitchFamily="2" charset="2"/>
              <a:buChar char="§"/>
            </a:pPr>
            <a:r>
              <a:rPr lang="en-US" sz="4000" dirty="0">
                <a:latin typeface="+mj-lt"/>
              </a:rPr>
              <a:t>The Philippine Judicial Academy</a:t>
            </a:r>
          </a:p>
        </p:txBody>
      </p:sp>
      <p:sp>
        <p:nvSpPr>
          <p:cNvPr id="286" name="TextBox 285"/>
          <p:cNvSpPr txBox="1"/>
          <p:nvPr/>
        </p:nvSpPr>
        <p:spPr>
          <a:xfrm>
            <a:off x="789274" y="22213789"/>
            <a:ext cx="9978828" cy="769441"/>
          </a:xfrm>
          <a:prstGeom prst="rect">
            <a:avLst/>
          </a:prstGeom>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n-US"/>
            </a:defPPr>
            <a:lvl1pPr algn="ctr">
              <a:defRPr sz="4000" b="1">
                <a:solidFill>
                  <a:schemeClr val="bg1"/>
                </a:solidFill>
                <a:latin typeface="Arial Narrow" pitchFamily="34" charset="0"/>
                <a:cs typeface="Arial" pitchFamily="34" charset="0"/>
              </a:defRPr>
            </a:lvl1pPr>
          </a:lstStyle>
          <a:p>
            <a:r>
              <a:rPr lang="en-US" sz="4400" dirty="0"/>
              <a:t>PROJECT´S OBJECTIVES  </a:t>
            </a:r>
          </a:p>
        </p:txBody>
      </p:sp>
      <p:sp>
        <p:nvSpPr>
          <p:cNvPr id="301" name="TextBox 300"/>
          <p:cNvSpPr txBox="1"/>
          <p:nvPr/>
        </p:nvSpPr>
        <p:spPr>
          <a:xfrm>
            <a:off x="22401570" y="4880496"/>
            <a:ext cx="9635109" cy="1323439"/>
          </a:xfrm>
          <a:prstGeom prst="rect">
            <a:avLst/>
          </a:prstGeom>
          <a:noFill/>
        </p:spPr>
        <p:txBody>
          <a:bodyPr wrap="square" rtlCol="0">
            <a:spAutoFit/>
          </a:bodyPr>
          <a:lstStyle/>
          <a:p>
            <a:pPr algn="ctr"/>
            <a:r>
              <a:rPr lang="en-US" sz="4000" b="1" dirty="0">
                <a:solidFill>
                  <a:srgbClr val="C00000"/>
                </a:solidFill>
                <a:latin typeface="Arial Narrow" pitchFamily="34" charset="0"/>
                <a:cs typeface="Arial" pitchFamily="34" charset="0"/>
              </a:rPr>
              <a:t>LEGAL EDUCATION AS A MEANS FOR SOCIETAL TRANSFORMATION </a:t>
            </a:r>
          </a:p>
        </p:txBody>
      </p:sp>
      <p:sp>
        <p:nvSpPr>
          <p:cNvPr id="308" name="TextBox 307"/>
          <p:cNvSpPr txBox="1"/>
          <p:nvPr/>
        </p:nvSpPr>
        <p:spPr>
          <a:xfrm>
            <a:off x="11508290" y="17475619"/>
            <a:ext cx="10364414" cy="769441"/>
          </a:xfrm>
          <a:prstGeom prst="rect">
            <a:avLst/>
          </a:prstGeom>
          <a:solidFill>
            <a:schemeClr val="bg2">
              <a:lumMod val="2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4000" b="1">
                <a:solidFill>
                  <a:schemeClr val="bg1"/>
                </a:solidFill>
                <a:latin typeface="Arial Narrow" pitchFamily="34" charset="0"/>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4400" dirty="0"/>
              <a:t>WHAT IS NEW ABOUT  CALESA?</a:t>
            </a:r>
          </a:p>
        </p:txBody>
      </p:sp>
      <p:sp>
        <p:nvSpPr>
          <p:cNvPr id="568" name="TextBox 297">
            <a:extLst>
              <a:ext uri="{FF2B5EF4-FFF2-40B4-BE49-F238E27FC236}">
                <a16:creationId xmlns:a16="http://schemas.microsoft.com/office/drawing/2014/main" id="{69ED8F94-858C-C540-903F-4376CD884DFC}"/>
              </a:ext>
            </a:extLst>
          </p:cNvPr>
          <p:cNvSpPr txBox="1"/>
          <p:nvPr/>
        </p:nvSpPr>
        <p:spPr>
          <a:xfrm>
            <a:off x="11326099" y="18681789"/>
            <a:ext cx="10216465" cy="1323439"/>
          </a:xfrm>
          <a:prstGeom prst="rect">
            <a:avLst/>
          </a:prstGeom>
          <a:noFill/>
        </p:spPr>
        <p:txBody>
          <a:bodyPr wrap="square" rtlCol="0">
            <a:spAutoFit/>
          </a:bodyPr>
          <a:lstStyle/>
          <a:p>
            <a:pPr algn="ctr"/>
            <a:r>
              <a:rPr lang="en-US" sz="4000" b="1" dirty="0">
                <a:solidFill>
                  <a:srgbClr val="C00000"/>
                </a:solidFill>
                <a:latin typeface="Arial Narrow" pitchFamily="34" charset="0"/>
                <a:cs typeface="Arial" pitchFamily="34" charset="0"/>
              </a:rPr>
              <a:t>LEGAL SCIENTIFIC RESEARCH TOWARDS THE MODERNIZATION OF LAW </a:t>
            </a:r>
          </a:p>
        </p:txBody>
      </p:sp>
      <p:pic>
        <p:nvPicPr>
          <p:cNvPr id="45" name="Imagem 44" descr="Uma imagem com texto, mamífero&#10;&#10;Descrição gerada automaticamente">
            <a:extLst>
              <a:ext uri="{FF2B5EF4-FFF2-40B4-BE49-F238E27FC236}">
                <a16:creationId xmlns:a16="http://schemas.microsoft.com/office/drawing/2014/main" id="{5F4E1608-5933-44FB-80DD-1643ED1DD8DC}"/>
              </a:ext>
            </a:extLst>
          </p:cNvPr>
          <p:cNvPicPr/>
          <p:nvPr/>
        </p:nvPicPr>
        <p:blipFill rotWithShape="1">
          <a:blip r:embed="rId3"/>
          <a:srcRect l="60206" t="13533" r="32739" b="76896"/>
          <a:stretch/>
        </p:blipFill>
        <p:spPr bwMode="auto">
          <a:xfrm>
            <a:off x="1048973" y="547431"/>
            <a:ext cx="7565638" cy="3116108"/>
          </a:xfrm>
          <a:prstGeom prst="rect">
            <a:avLst/>
          </a:prstGeom>
          <a:ln>
            <a:noFill/>
          </a:ln>
          <a:extLst>
            <a:ext uri="{53640926-AAD7-44D8-BBD7-CCE9431645EC}">
              <a14:shadowObscured xmlns:a14="http://schemas.microsoft.com/office/drawing/2010/main"/>
            </a:ext>
          </a:extLst>
        </p:spPr>
      </p:pic>
      <p:pic>
        <p:nvPicPr>
          <p:cNvPr id="47" name="Imagem 46" descr="Uma imagem com texto, mamífero&#10;&#10;Descrição gerada automaticamente">
            <a:extLst>
              <a:ext uri="{FF2B5EF4-FFF2-40B4-BE49-F238E27FC236}">
                <a16:creationId xmlns:a16="http://schemas.microsoft.com/office/drawing/2014/main" id="{6DA364F8-AEE5-4D4A-B21F-5827C0088AC5}"/>
              </a:ext>
            </a:extLst>
          </p:cNvPr>
          <p:cNvPicPr/>
          <p:nvPr/>
        </p:nvPicPr>
        <p:blipFill rotWithShape="1">
          <a:blip r:embed="rId3"/>
          <a:srcRect l="79514" t="13862" r="11481" b="78217"/>
          <a:stretch/>
        </p:blipFill>
        <p:spPr bwMode="auto">
          <a:xfrm>
            <a:off x="34699074" y="852769"/>
            <a:ext cx="8565897" cy="2810770"/>
          </a:xfrm>
          <a:prstGeom prst="rect">
            <a:avLst/>
          </a:prstGeom>
          <a:ln>
            <a:noFill/>
          </a:ln>
          <a:extLst>
            <a:ext uri="{53640926-AAD7-44D8-BBD7-CCE9431645EC}">
              <a14:shadowObscured xmlns:a14="http://schemas.microsoft.com/office/drawing/2010/main"/>
            </a:ext>
          </a:extLst>
        </p:spPr>
      </p:pic>
      <p:sp>
        <p:nvSpPr>
          <p:cNvPr id="50" name="CaixaDeTexto 49">
            <a:extLst>
              <a:ext uri="{FF2B5EF4-FFF2-40B4-BE49-F238E27FC236}">
                <a16:creationId xmlns:a16="http://schemas.microsoft.com/office/drawing/2014/main" id="{9C2AEF31-6464-4636-847B-38115BBCC0FD}"/>
              </a:ext>
            </a:extLst>
          </p:cNvPr>
          <p:cNvSpPr txBox="1"/>
          <p:nvPr/>
        </p:nvSpPr>
        <p:spPr>
          <a:xfrm>
            <a:off x="744139" y="23565354"/>
            <a:ext cx="9978828" cy="7417415"/>
          </a:xfrm>
          <a:prstGeom prst="rect">
            <a:avLst/>
          </a:prstGeom>
          <a:noFill/>
        </p:spPr>
        <p:txBody>
          <a:bodyPr wrap="square">
            <a:spAutoFit/>
          </a:bodyPr>
          <a:lstStyle/>
          <a:p>
            <a:pPr algn="just" fontAlgn="base"/>
            <a:r>
              <a:rPr lang="en-US" sz="4000" dirty="0">
                <a:solidFill>
                  <a:srgbClr val="15110E"/>
                </a:solidFill>
                <a:latin typeface="+mj-lt"/>
              </a:rPr>
              <a:t>The </a:t>
            </a:r>
            <a:r>
              <a:rPr lang="en-US" sz="4000" b="1" u="sng" dirty="0">
                <a:solidFill>
                  <a:srgbClr val="15110E"/>
                </a:solidFill>
                <a:latin typeface="+mj-lt"/>
              </a:rPr>
              <a:t>two main objectives </a:t>
            </a:r>
            <a:r>
              <a:rPr lang="en-US" sz="4000" dirty="0">
                <a:solidFill>
                  <a:srgbClr val="15110E"/>
                </a:solidFill>
                <a:latin typeface="+mj-lt"/>
              </a:rPr>
              <a:t>of the project are:</a:t>
            </a:r>
          </a:p>
          <a:p>
            <a:pPr algn="just" fontAlgn="base"/>
            <a:endParaRPr lang="en-US" sz="4000" dirty="0">
              <a:solidFill>
                <a:srgbClr val="15110E"/>
              </a:solidFill>
              <a:latin typeface="+mj-lt"/>
            </a:endParaRPr>
          </a:p>
          <a:p>
            <a:pPr marL="742950" indent="-742950" algn="just" fontAlgn="base">
              <a:buFont typeface="+mj-lt"/>
              <a:buAutoNum type="arabicPeriod"/>
            </a:pPr>
            <a:r>
              <a:rPr lang="en-US" sz="4000" b="0" i="0" dirty="0">
                <a:solidFill>
                  <a:srgbClr val="15110E"/>
                </a:solidFill>
                <a:effectLst/>
                <a:latin typeface="+mj-lt"/>
              </a:rPr>
              <a:t>Build the research capacity of Philippine law schools.</a:t>
            </a:r>
          </a:p>
          <a:p>
            <a:pPr marL="742950" indent="-742950" algn="just" fontAlgn="base">
              <a:buFont typeface="+mj-lt"/>
              <a:buAutoNum type="arabicPeriod"/>
            </a:pPr>
            <a:endParaRPr lang="en-US" sz="4000" b="0" i="0" dirty="0">
              <a:solidFill>
                <a:srgbClr val="15110E"/>
              </a:solidFill>
              <a:effectLst/>
              <a:latin typeface="+mj-lt"/>
            </a:endParaRPr>
          </a:p>
          <a:p>
            <a:pPr marL="742950" indent="-742950" algn="just" fontAlgn="base">
              <a:buFont typeface="+mj-lt"/>
              <a:buAutoNum type="arabicPeriod"/>
            </a:pPr>
            <a:r>
              <a:rPr lang="en-US" sz="4000" b="0" i="0" dirty="0">
                <a:solidFill>
                  <a:srgbClr val="15110E"/>
                </a:solidFill>
                <a:effectLst/>
                <a:latin typeface="+mj-lt"/>
              </a:rPr>
              <a:t>Bring Philippine and EU law schools closer as a way of sharing the EU values of respect for human dignity, freedom, democracy, equality, the rule of law and respect for human rights enshrined in article 2 of the Treaty of the European Union</a:t>
            </a:r>
          </a:p>
          <a:p>
            <a:pPr algn="just" fontAlgn="base">
              <a:buFont typeface="Arial" panose="020B0604020202020204" pitchFamily="34" charset="0"/>
              <a:buChar char="•"/>
            </a:pPr>
            <a:endParaRPr lang="en-US" sz="3600" b="0" i="0" dirty="0">
              <a:solidFill>
                <a:srgbClr val="15110E"/>
              </a:solidFill>
              <a:effectLst/>
              <a:latin typeface="+mj-lt"/>
            </a:endParaRPr>
          </a:p>
        </p:txBody>
      </p:sp>
      <p:sp>
        <p:nvSpPr>
          <p:cNvPr id="9" name="CaixaDeTexto 8">
            <a:extLst>
              <a:ext uri="{FF2B5EF4-FFF2-40B4-BE49-F238E27FC236}">
                <a16:creationId xmlns:a16="http://schemas.microsoft.com/office/drawing/2014/main" id="{F4712C9C-B5BB-4E07-9F52-24C10146ACC7}"/>
              </a:ext>
            </a:extLst>
          </p:cNvPr>
          <p:cNvSpPr txBox="1"/>
          <p:nvPr/>
        </p:nvSpPr>
        <p:spPr>
          <a:xfrm>
            <a:off x="11573311" y="5178983"/>
            <a:ext cx="10641457" cy="12495728"/>
          </a:xfrm>
          <a:prstGeom prst="rect">
            <a:avLst/>
          </a:prstGeom>
          <a:noFill/>
        </p:spPr>
        <p:txBody>
          <a:bodyPr wrap="square" rtlCol="0">
            <a:spAutoFit/>
          </a:bodyPr>
          <a:lstStyle/>
          <a:p>
            <a:pPr fontAlgn="base"/>
            <a:r>
              <a:rPr lang="en-US" sz="4000" b="0" i="0" kern="1200" dirty="0">
                <a:solidFill>
                  <a:schemeClr val="tx1"/>
                </a:solidFill>
                <a:effectLst/>
                <a:latin typeface="+mn-lt"/>
                <a:ea typeface="+mn-ea"/>
                <a:cs typeface="+mn-cs"/>
              </a:rPr>
              <a:t>We plan on achieving those objectives by:</a:t>
            </a:r>
          </a:p>
          <a:p>
            <a:pPr fontAlgn="base"/>
            <a:endParaRPr lang="en-US" sz="4000" dirty="0"/>
          </a:p>
          <a:p>
            <a:pPr marL="571500" indent="-360000" fontAlgn="base">
              <a:buFont typeface="Arial" panose="020B0604020202020204" pitchFamily="34" charset="0"/>
              <a:buChar char="•"/>
            </a:pPr>
            <a:r>
              <a:rPr lang="en-US" sz="4000" b="0" i="0" kern="1200" dirty="0">
                <a:solidFill>
                  <a:schemeClr val="tx1"/>
                </a:solidFill>
                <a:effectLst/>
                <a:latin typeface="+mn-lt"/>
                <a:ea typeface="+mn-ea"/>
                <a:cs typeface="+mn-cs"/>
              </a:rPr>
              <a:t>Enhancing the curricular offerings of the Partner Country HEIs through creating new subjects in the Juris Doctor/Bachelor of Laws and Master’s programs that have research components that are consistent with the Bologna process. </a:t>
            </a:r>
          </a:p>
          <a:p>
            <a:pPr marL="571500" indent="-360000" fontAlgn="base">
              <a:buFont typeface="Arial" panose="020B0604020202020204" pitchFamily="34" charset="0"/>
              <a:buChar char="•"/>
            </a:pPr>
            <a:r>
              <a:rPr lang="en-US" sz="4000" dirty="0"/>
              <a:t>Enhancing </a:t>
            </a:r>
            <a:r>
              <a:rPr lang="en-US" sz="4000" b="0" i="0" kern="1200" dirty="0">
                <a:solidFill>
                  <a:schemeClr val="tx1"/>
                </a:solidFill>
                <a:effectLst/>
                <a:latin typeface="+mn-lt"/>
                <a:ea typeface="+mn-ea"/>
                <a:cs typeface="+mn-cs"/>
              </a:rPr>
              <a:t> the curricular offerings of the Partner Country HEIs by updating subjects in human rights and the rule of law, comparative law, and/or regional integration in their Juris Doctor/Bachelor of Laws programs and/ Master’s programs in a manner consistent with the Bologna process.</a:t>
            </a:r>
          </a:p>
          <a:p>
            <a:pPr marL="571500" indent="-360000" fontAlgn="base">
              <a:buFont typeface="Arial" panose="020B0604020202020204" pitchFamily="34" charset="0"/>
              <a:buChar char="•"/>
            </a:pPr>
            <a:r>
              <a:rPr lang="en-US" sz="4000" dirty="0"/>
              <a:t>Building </a:t>
            </a:r>
            <a:r>
              <a:rPr lang="en-US" sz="4000" b="0" i="0" kern="1200" dirty="0">
                <a:solidFill>
                  <a:schemeClr val="tx1"/>
                </a:solidFill>
                <a:effectLst/>
                <a:latin typeface="+mn-lt"/>
                <a:ea typeface="+mn-ea"/>
                <a:cs typeface="+mn-cs"/>
              </a:rPr>
              <a:t>the multilingual research capacity of the Partner Country HEIs through interest in and facility with Spanish</a:t>
            </a:r>
          </a:p>
          <a:p>
            <a:endParaRPr lang="pt-PT" dirty="0"/>
          </a:p>
        </p:txBody>
      </p:sp>
      <p:pic>
        <p:nvPicPr>
          <p:cNvPr id="11" name="Imagem 10">
            <a:extLst>
              <a:ext uri="{FF2B5EF4-FFF2-40B4-BE49-F238E27FC236}">
                <a16:creationId xmlns:a16="http://schemas.microsoft.com/office/drawing/2014/main" id="{794BAC3B-35CC-4E0C-A6F6-D1C81CF699C8}"/>
              </a:ext>
            </a:extLst>
          </p:cNvPr>
          <p:cNvPicPr>
            <a:picLocks noChangeAspect="1"/>
          </p:cNvPicPr>
          <p:nvPr/>
        </p:nvPicPr>
        <p:blipFill>
          <a:blip r:embed="rId4"/>
          <a:stretch>
            <a:fillRect/>
          </a:stretch>
        </p:blipFill>
        <p:spPr>
          <a:xfrm>
            <a:off x="264445" y="14945685"/>
            <a:ext cx="4012123" cy="1829056"/>
          </a:xfrm>
          <a:prstGeom prst="rect">
            <a:avLst/>
          </a:prstGeom>
        </p:spPr>
      </p:pic>
      <p:pic>
        <p:nvPicPr>
          <p:cNvPr id="14" name="Imagem 13">
            <a:extLst>
              <a:ext uri="{FF2B5EF4-FFF2-40B4-BE49-F238E27FC236}">
                <a16:creationId xmlns:a16="http://schemas.microsoft.com/office/drawing/2014/main" id="{E3E894DD-C85E-43A5-AA02-317223434BDD}"/>
              </a:ext>
            </a:extLst>
          </p:cNvPr>
          <p:cNvPicPr>
            <a:picLocks noChangeAspect="1"/>
          </p:cNvPicPr>
          <p:nvPr/>
        </p:nvPicPr>
        <p:blipFill>
          <a:blip r:embed="rId5"/>
          <a:stretch>
            <a:fillRect/>
          </a:stretch>
        </p:blipFill>
        <p:spPr>
          <a:xfrm>
            <a:off x="7981250" y="14784905"/>
            <a:ext cx="2579437" cy="1829055"/>
          </a:xfrm>
          <a:prstGeom prst="rect">
            <a:avLst/>
          </a:prstGeom>
        </p:spPr>
      </p:pic>
      <p:pic>
        <p:nvPicPr>
          <p:cNvPr id="18" name="Imagem 17">
            <a:extLst>
              <a:ext uri="{FF2B5EF4-FFF2-40B4-BE49-F238E27FC236}">
                <a16:creationId xmlns:a16="http://schemas.microsoft.com/office/drawing/2014/main" id="{9CDF3CD0-AC35-49C5-A27E-4FB3F330BA72}"/>
              </a:ext>
            </a:extLst>
          </p:cNvPr>
          <p:cNvPicPr>
            <a:picLocks noChangeAspect="1"/>
          </p:cNvPicPr>
          <p:nvPr/>
        </p:nvPicPr>
        <p:blipFill>
          <a:blip r:embed="rId6"/>
          <a:stretch>
            <a:fillRect/>
          </a:stretch>
        </p:blipFill>
        <p:spPr>
          <a:xfrm>
            <a:off x="4667655" y="14860598"/>
            <a:ext cx="2582889" cy="1793673"/>
          </a:xfrm>
          <a:prstGeom prst="rect">
            <a:avLst/>
          </a:prstGeom>
        </p:spPr>
      </p:pic>
      <p:pic>
        <p:nvPicPr>
          <p:cNvPr id="20" name="Imagem 19">
            <a:extLst>
              <a:ext uri="{FF2B5EF4-FFF2-40B4-BE49-F238E27FC236}">
                <a16:creationId xmlns:a16="http://schemas.microsoft.com/office/drawing/2014/main" id="{BA4BF603-A8E0-45A1-90DA-976E5FD01E07}"/>
              </a:ext>
            </a:extLst>
          </p:cNvPr>
          <p:cNvPicPr>
            <a:picLocks noChangeAspect="1"/>
          </p:cNvPicPr>
          <p:nvPr/>
        </p:nvPicPr>
        <p:blipFill>
          <a:blip r:embed="rId7"/>
          <a:stretch>
            <a:fillRect/>
          </a:stretch>
        </p:blipFill>
        <p:spPr>
          <a:xfrm>
            <a:off x="8150535" y="17144918"/>
            <a:ext cx="2715165" cy="2197991"/>
          </a:xfrm>
          <a:prstGeom prst="rect">
            <a:avLst/>
          </a:prstGeom>
        </p:spPr>
      </p:pic>
      <p:pic>
        <p:nvPicPr>
          <p:cNvPr id="22" name="Imagem 21">
            <a:extLst>
              <a:ext uri="{FF2B5EF4-FFF2-40B4-BE49-F238E27FC236}">
                <a16:creationId xmlns:a16="http://schemas.microsoft.com/office/drawing/2014/main" id="{2774CFFC-CBDB-4C5F-AFE7-C483FB453FBC}"/>
              </a:ext>
            </a:extLst>
          </p:cNvPr>
          <p:cNvPicPr>
            <a:picLocks noChangeAspect="1"/>
          </p:cNvPicPr>
          <p:nvPr/>
        </p:nvPicPr>
        <p:blipFill>
          <a:blip r:embed="rId8"/>
          <a:stretch>
            <a:fillRect/>
          </a:stretch>
        </p:blipFill>
        <p:spPr>
          <a:xfrm>
            <a:off x="507659" y="19665375"/>
            <a:ext cx="2582889" cy="2365383"/>
          </a:xfrm>
          <a:prstGeom prst="rect">
            <a:avLst/>
          </a:prstGeom>
        </p:spPr>
      </p:pic>
      <p:pic>
        <p:nvPicPr>
          <p:cNvPr id="24" name="Imagem 23">
            <a:extLst>
              <a:ext uri="{FF2B5EF4-FFF2-40B4-BE49-F238E27FC236}">
                <a16:creationId xmlns:a16="http://schemas.microsoft.com/office/drawing/2014/main" id="{7977FA06-DD6B-4DE2-AD43-9800DE8BBB6D}"/>
              </a:ext>
            </a:extLst>
          </p:cNvPr>
          <p:cNvPicPr>
            <a:picLocks noChangeAspect="1"/>
          </p:cNvPicPr>
          <p:nvPr/>
        </p:nvPicPr>
        <p:blipFill>
          <a:blip r:embed="rId9"/>
          <a:stretch>
            <a:fillRect/>
          </a:stretch>
        </p:blipFill>
        <p:spPr>
          <a:xfrm>
            <a:off x="448371" y="17093723"/>
            <a:ext cx="2642177" cy="2216020"/>
          </a:xfrm>
          <a:prstGeom prst="rect">
            <a:avLst/>
          </a:prstGeom>
        </p:spPr>
      </p:pic>
      <p:pic>
        <p:nvPicPr>
          <p:cNvPr id="26" name="Imagem 25">
            <a:extLst>
              <a:ext uri="{FF2B5EF4-FFF2-40B4-BE49-F238E27FC236}">
                <a16:creationId xmlns:a16="http://schemas.microsoft.com/office/drawing/2014/main" id="{DA2098C9-63D4-44FA-B959-482A0DF21498}"/>
              </a:ext>
            </a:extLst>
          </p:cNvPr>
          <p:cNvPicPr>
            <a:picLocks noChangeAspect="1"/>
          </p:cNvPicPr>
          <p:nvPr/>
        </p:nvPicPr>
        <p:blipFill>
          <a:blip r:embed="rId10"/>
          <a:stretch>
            <a:fillRect/>
          </a:stretch>
        </p:blipFill>
        <p:spPr>
          <a:xfrm>
            <a:off x="4413639" y="17065984"/>
            <a:ext cx="2579437" cy="2579437"/>
          </a:xfrm>
          <a:prstGeom prst="rect">
            <a:avLst/>
          </a:prstGeom>
        </p:spPr>
      </p:pic>
      <p:pic>
        <p:nvPicPr>
          <p:cNvPr id="28" name="Imagem 27">
            <a:extLst>
              <a:ext uri="{FF2B5EF4-FFF2-40B4-BE49-F238E27FC236}">
                <a16:creationId xmlns:a16="http://schemas.microsoft.com/office/drawing/2014/main" id="{0317A489-FD73-4A5B-83CC-A88C4A294319}"/>
              </a:ext>
            </a:extLst>
          </p:cNvPr>
          <p:cNvPicPr>
            <a:picLocks noChangeAspect="1"/>
          </p:cNvPicPr>
          <p:nvPr/>
        </p:nvPicPr>
        <p:blipFill>
          <a:blip r:embed="rId11"/>
          <a:stretch>
            <a:fillRect/>
          </a:stretch>
        </p:blipFill>
        <p:spPr>
          <a:xfrm>
            <a:off x="7845522" y="19434425"/>
            <a:ext cx="2715165" cy="2747108"/>
          </a:xfrm>
          <a:prstGeom prst="rect">
            <a:avLst/>
          </a:prstGeom>
        </p:spPr>
      </p:pic>
      <p:pic>
        <p:nvPicPr>
          <p:cNvPr id="30" name="Imagem 29">
            <a:extLst>
              <a:ext uri="{FF2B5EF4-FFF2-40B4-BE49-F238E27FC236}">
                <a16:creationId xmlns:a16="http://schemas.microsoft.com/office/drawing/2014/main" id="{C858437E-4D9F-4D4D-B0A9-D1B922941042}"/>
              </a:ext>
            </a:extLst>
          </p:cNvPr>
          <p:cNvPicPr>
            <a:picLocks noChangeAspect="1"/>
          </p:cNvPicPr>
          <p:nvPr/>
        </p:nvPicPr>
        <p:blipFill>
          <a:blip r:embed="rId12"/>
          <a:stretch>
            <a:fillRect/>
          </a:stretch>
        </p:blipFill>
        <p:spPr>
          <a:xfrm>
            <a:off x="4534851" y="19662709"/>
            <a:ext cx="2589921" cy="2439344"/>
          </a:xfrm>
          <a:prstGeom prst="rect">
            <a:avLst/>
          </a:prstGeom>
        </p:spPr>
      </p:pic>
      <p:sp>
        <p:nvSpPr>
          <p:cNvPr id="70" name="CaixaDeTexto 69">
            <a:extLst>
              <a:ext uri="{FF2B5EF4-FFF2-40B4-BE49-F238E27FC236}">
                <a16:creationId xmlns:a16="http://schemas.microsoft.com/office/drawing/2014/main" id="{B5D70D83-DD34-473B-AA2E-F461BC2ED9F7}"/>
              </a:ext>
            </a:extLst>
          </p:cNvPr>
          <p:cNvSpPr txBox="1"/>
          <p:nvPr/>
        </p:nvSpPr>
        <p:spPr>
          <a:xfrm>
            <a:off x="11508759" y="20608299"/>
            <a:ext cx="10641457" cy="9941183"/>
          </a:xfrm>
          <a:prstGeom prst="rect">
            <a:avLst/>
          </a:prstGeom>
          <a:noFill/>
        </p:spPr>
        <p:txBody>
          <a:bodyPr wrap="square" rtlCol="0">
            <a:spAutoFit/>
          </a:bodyPr>
          <a:lstStyle/>
          <a:p>
            <a:pPr algn="just"/>
            <a:r>
              <a:rPr lang="en-GB" sz="4000" dirty="0"/>
              <a:t>The incorporation of legal scientific research into partner universities´ curricula is an innovative and sustainable way of bridging the gap between Law and society  and of addressing the teaching of law as an engine for the legislative change the Philippines need. </a:t>
            </a:r>
          </a:p>
          <a:p>
            <a:pPr algn="just"/>
            <a:endParaRPr lang="en-GB" sz="4000" dirty="0"/>
          </a:p>
          <a:p>
            <a:pPr algn="just"/>
            <a:r>
              <a:rPr lang="en-GB" sz="4000" dirty="0"/>
              <a:t>To  complement the legal educational culture, which currently focuses mainly on professional development, the project will encourage the establishment of a scientific-based approach to the teaching of law, so as to highlight the scientific nature of law as a mechanism to carry out fundamental legislative reforms to improve the laws of a society</a:t>
            </a:r>
          </a:p>
          <a:p>
            <a:endParaRPr lang="pt-PT" sz="4000" dirty="0"/>
          </a:p>
        </p:txBody>
      </p:sp>
      <p:sp>
        <p:nvSpPr>
          <p:cNvPr id="71" name="TextBox 307">
            <a:extLst>
              <a:ext uri="{FF2B5EF4-FFF2-40B4-BE49-F238E27FC236}">
                <a16:creationId xmlns:a16="http://schemas.microsoft.com/office/drawing/2014/main" id="{FCF4AD6D-84B5-4055-8832-6546DBE242C7}"/>
              </a:ext>
            </a:extLst>
          </p:cNvPr>
          <p:cNvSpPr txBox="1"/>
          <p:nvPr/>
        </p:nvSpPr>
        <p:spPr>
          <a:xfrm>
            <a:off x="22313353" y="24814881"/>
            <a:ext cx="10364414" cy="769441"/>
          </a:xfrm>
          <a:prstGeom prst="rect">
            <a:avLst/>
          </a:prstGeom>
          <a:solidFill>
            <a:schemeClr val="bg2">
              <a:lumMod val="2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4000" b="1">
                <a:solidFill>
                  <a:schemeClr val="bg1"/>
                </a:solidFill>
                <a:latin typeface="Arial Narrow" pitchFamily="34" charset="0"/>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4400" dirty="0"/>
              <a:t>PROJECT  ACTIVITIES</a:t>
            </a:r>
          </a:p>
        </p:txBody>
      </p:sp>
      <p:sp>
        <p:nvSpPr>
          <p:cNvPr id="72" name="CaixaDeTexto 71">
            <a:extLst>
              <a:ext uri="{FF2B5EF4-FFF2-40B4-BE49-F238E27FC236}">
                <a16:creationId xmlns:a16="http://schemas.microsoft.com/office/drawing/2014/main" id="{3FD53D2E-1867-47F9-AF52-00CAD0E095FB}"/>
              </a:ext>
            </a:extLst>
          </p:cNvPr>
          <p:cNvSpPr txBox="1"/>
          <p:nvPr/>
        </p:nvSpPr>
        <p:spPr>
          <a:xfrm>
            <a:off x="22564707" y="5934242"/>
            <a:ext cx="10359235" cy="19174480"/>
          </a:xfrm>
          <a:prstGeom prst="rect">
            <a:avLst/>
          </a:prstGeom>
          <a:noFill/>
        </p:spPr>
        <p:txBody>
          <a:bodyPr wrap="square" rtlCol="0">
            <a:spAutoFit/>
          </a:bodyPr>
          <a:lstStyle/>
          <a:p>
            <a:pPr marL="5005388" indent="4572000" algn="just"/>
            <a:r>
              <a:rPr lang="pt-PT" sz="4000" dirty="0"/>
              <a:t>                                          </a:t>
            </a:r>
          </a:p>
          <a:p>
            <a:pPr marL="4138613" indent="-96838" algn="just"/>
            <a:r>
              <a:rPr lang="en-GB" sz="4000" dirty="0"/>
              <a:t>The alignment of partner universities´ curricula with the Bologna process will   enable them to tackle some of the most challenging problems of Philippine law, which include  </a:t>
            </a:r>
            <a:r>
              <a:rPr lang="en-US" sz="4000" dirty="0"/>
              <a:t>the territorial configuration of the State, the modernization of private </a:t>
            </a:r>
          </a:p>
          <a:p>
            <a:pPr marL="95250" indent="-95250" algn="just"/>
            <a:r>
              <a:rPr lang="en-US" sz="4000" dirty="0"/>
              <a:t>and public law, the defense of human rights (rights of minorities and women included), the defense of environment and  terrorism. </a:t>
            </a:r>
          </a:p>
          <a:p>
            <a:pPr algn="just"/>
            <a:endParaRPr lang="en-US" sz="4000" dirty="0"/>
          </a:p>
          <a:p>
            <a:pPr algn="just"/>
            <a:r>
              <a:rPr lang="en-US" sz="4000" dirty="0"/>
              <a:t>By creating/updating subjects in their Juris Doctor/Bachelor of Laws and Master’s programs, faculties and students will have the opportunity to pursue research-oriented legal studies that are portable internationally, while developing research and writing skills. </a:t>
            </a:r>
          </a:p>
          <a:p>
            <a:pPr algn="just"/>
            <a:endParaRPr lang="en-US" sz="4000" dirty="0"/>
          </a:p>
          <a:p>
            <a:pPr algn="just"/>
            <a:r>
              <a:rPr lang="en-US" sz="4000" dirty="0"/>
              <a:t>Research generated by these programs in the field of human rights, comparative law and regional integration will address needs and challenges faced by minorities (social-economically vulnerable, women, children, </a:t>
            </a:r>
            <a:r>
              <a:rPr lang="en-US" sz="4000" dirty="0" err="1"/>
              <a:t>Chabacano</a:t>
            </a:r>
            <a:r>
              <a:rPr lang="en-US" sz="4000" dirty="0"/>
              <a:t>-speaking linguistic minority), while also providing reliable and useful scientific data/studies to policymakers, improving their decision-making process. </a:t>
            </a:r>
            <a:endParaRPr lang="pt-PT" sz="4000" dirty="0"/>
          </a:p>
        </p:txBody>
      </p:sp>
      <p:pic>
        <p:nvPicPr>
          <p:cNvPr id="31" name="Picture 2" descr="Social Change">
            <a:extLst>
              <a:ext uri="{FF2B5EF4-FFF2-40B4-BE49-F238E27FC236}">
                <a16:creationId xmlns:a16="http://schemas.microsoft.com/office/drawing/2014/main" id="{829962AC-595E-4735-B9C4-1071F3C4D6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01039" y="6622605"/>
            <a:ext cx="3825993" cy="5404975"/>
          </a:xfrm>
          <a:prstGeom prst="rect">
            <a:avLst/>
          </a:prstGeom>
          <a:noFill/>
          <a:extLst>
            <a:ext uri="{909E8E84-426E-40DD-AFC4-6F175D3DCCD1}">
              <a14:hiddenFill xmlns:a14="http://schemas.microsoft.com/office/drawing/2010/main">
                <a:solidFill>
                  <a:srgbClr val="FFFFFF"/>
                </a:solidFill>
              </a14:hiddenFill>
            </a:ext>
          </a:extLst>
        </p:spPr>
      </p:pic>
      <p:sp>
        <p:nvSpPr>
          <p:cNvPr id="74" name="CaixaDeTexto 73">
            <a:extLst>
              <a:ext uri="{FF2B5EF4-FFF2-40B4-BE49-F238E27FC236}">
                <a16:creationId xmlns:a16="http://schemas.microsoft.com/office/drawing/2014/main" id="{FD70A226-DE45-4CE9-B3B8-D21D2FF6E38D}"/>
              </a:ext>
            </a:extLst>
          </p:cNvPr>
          <p:cNvSpPr txBox="1"/>
          <p:nvPr/>
        </p:nvSpPr>
        <p:spPr>
          <a:xfrm>
            <a:off x="22408206" y="25728556"/>
            <a:ext cx="10269561" cy="5016758"/>
          </a:xfrm>
          <a:prstGeom prst="rect">
            <a:avLst/>
          </a:prstGeom>
          <a:noFill/>
        </p:spPr>
        <p:txBody>
          <a:bodyPr wrap="square">
            <a:spAutoFit/>
          </a:bodyPr>
          <a:lstStyle/>
          <a:p>
            <a:pPr algn="just" fontAlgn="base"/>
            <a:r>
              <a:rPr lang="en-US" sz="4000" b="0" i="0" dirty="0">
                <a:solidFill>
                  <a:srgbClr val="15110E"/>
                </a:solidFill>
                <a:effectLst/>
                <a:latin typeface="+mj-lt"/>
              </a:rPr>
              <a:t>Project activities are divided into 5 work packages:</a:t>
            </a:r>
          </a:p>
          <a:p>
            <a:pPr algn="just" fontAlgn="base">
              <a:buFont typeface="Arial" panose="020B0604020202020204" pitchFamily="34" charset="0"/>
              <a:buChar char="•"/>
            </a:pPr>
            <a:endParaRPr lang="en-US" sz="4000" dirty="0">
              <a:solidFill>
                <a:srgbClr val="15110E"/>
              </a:solidFill>
              <a:latin typeface="+mj-lt"/>
            </a:endParaRPr>
          </a:p>
          <a:p>
            <a:pPr marL="571500" indent="-571500" algn="just" fontAlgn="base">
              <a:buFont typeface="Wingdings" panose="05000000000000000000" pitchFamily="2" charset="2"/>
              <a:buChar char="Ø"/>
            </a:pPr>
            <a:r>
              <a:rPr lang="en-US" sz="4000" b="0" i="0" dirty="0">
                <a:solidFill>
                  <a:srgbClr val="15110E"/>
                </a:solidFill>
                <a:effectLst/>
                <a:latin typeface="+mj-lt"/>
              </a:rPr>
              <a:t>WP1 -  Preparation </a:t>
            </a:r>
          </a:p>
          <a:p>
            <a:pPr marL="571500" indent="-571500" algn="just" fontAlgn="base">
              <a:buFont typeface="Wingdings" panose="05000000000000000000" pitchFamily="2" charset="2"/>
              <a:buChar char="Ø"/>
            </a:pPr>
            <a:r>
              <a:rPr lang="en-US" sz="4000" dirty="0">
                <a:solidFill>
                  <a:srgbClr val="15110E"/>
                </a:solidFill>
                <a:latin typeface="+mj-lt"/>
              </a:rPr>
              <a:t>WP2 – Development</a:t>
            </a:r>
          </a:p>
          <a:p>
            <a:pPr marL="571500" indent="-571500" algn="just" fontAlgn="base">
              <a:buFont typeface="Wingdings" panose="05000000000000000000" pitchFamily="2" charset="2"/>
              <a:buChar char="Ø"/>
            </a:pPr>
            <a:r>
              <a:rPr lang="en-US" sz="4000" b="0" i="0" dirty="0">
                <a:solidFill>
                  <a:srgbClr val="15110E"/>
                </a:solidFill>
                <a:effectLst/>
                <a:latin typeface="+mj-lt"/>
              </a:rPr>
              <a:t>WP3 – Quality Plan </a:t>
            </a:r>
          </a:p>
          <a:p>
            <a:pPr marL="571500" indent="-571500" algn="just" fontAlgn="base">
              <a:buFont typeface="Wingdings" panose="05000000000000000000" pitchFamily="2" charset="2"/>
              <a:buChar char="Ø"/>
            </a:pPr>
            <a:r>
              <a:rPr lang="en-US" sz="4000" dirty="0">
                <a:solidFill>
                  <a:srgbClr val="15110E"/>
                </a:solidFill>
                <a:latin typeface="+mj-lt"/>
              </a:rPr>
              <a:t>WP4 – Dissemination and Exploitation </a:t>
            </a:r>
          </a:p>
          <a:p>
            <a:pPr marL="571500" indent="-571500" algn="just" fontAlgn="base">
              <a:buFont typeface="Wingdings" panose="05000000000000000000" pitchFamily="2" charset="2"/>
              <a:buChar char="Ø"/>
            </a:pPr>
            <a:r>
              <a:rPr lang="en-US" sz="4000" b="0" i="0" dirty="0">
                <a:solidFill>
                  <a:srgbClr val="15110E"/>
                </a:solidFill>
                <a:effectLst/>
                <a:latin typeface="+mj-lt"/>
              </a:rPr>
              <a:t>WP5 –Management </a:t>
            </a:r>
          </a:p>
        </p:txBody>
      </p:sp>
      <p:sp>
        <p:nvSpPr>
          <p:cNvPr id="75" name="TextBox 307">
            <a:extLst>
              <a:ext uri="{FF2B5EF4-FFF2-40B4-BE49-F238E27FC236}">
                <a16:creationId xmlns:a16="http://schemas.microsoft.com/office/drawing/2014/main" id="{E302B71B-5F80-4557-87D3-D2B084C0C4A1}"/>
              </a:ext>
            </a:extLst>
          </p:cNvPr>
          <p:cNvSpPr txBox="1"/>
          <p:nvPr/>
        </p:nvSpPr>
        <p:spPr>
          <a:xfrm>
            <a:off x="33175296" y="4754186"/>
            <a:ext cx="10680697" cy="769441"/>
          </a:xfrm>
          <a:prstGeom prst="rect">
            <a:avLst/>
          </a:prstGeom>
          <a:solidFill>
            <a:schemeClr val="bg2">
              <a:lumMod val="2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4000" b="1">
                <a:solidFill>
                  <a:schemeClr val="bg1"/>
                </a:solidFill>
                <a:latin typeface="Arial Narrow" pitchFamily="34" charset="0"/>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4400" dirty="0"/>
              <a:t>PRELIMNARY RESULTS </a:t>
            </a:r>
          </a:p>
        </p:txBody>
      </p:sp>
      <p:sp>
        <p:nvSpPr>
          <p:cNvPr id="76" name="CaixaDeTexto 75">
            <a:extLst>
              <a:ext uri="{FF2B5EF4-FFF2-40B4-BE49-F238E27FC236}">
                <a16:creationId xmlns:a16="http://schemas.microsoft.com/office/drawing/2014/main" id="{03E3F850-E561-4869-813D-DE9E5859241A}"/>
              </a:ext>
            </a:extLst>
          </p:cNvPr>
          <p:cNvSpPr txBox="1"/>
          <p:nvPr/>
        </p:nvSpPr>
        <p:spPr>
          <a:xfrm>
            <a:off x="33175297" y="5783138"/>
            <a:ext cx="10560390" cy="11787842"/>
          </a:xfrm>
          <a:prstGeom prst="rect">
            <a:avLst/>
          </a:prstGeom>
          <a:noFill/>
        </p:spPr>
        <p:txBody>
          <a:bodyPr wrap="square" rtlCol="0">
            <a:spAutoFit/>
          </a:bodyPr>
          <a:lstStyle/>
          <a:p>
            <a:r>
              <a:rPr lang="en-GB" sz="4000" dirty="0"/>
              <a:t>Due to the Covid pandemic, some of the activities of the project have been adapted. However, after the initial alterations, all planned activities have been fully and successfully implemented, such as:</a:t>
            </a:r>
          </a:p>
          <a:p>
            <a:endParaRPr lang="en-GB" sz="4000" dirty="0"/>
          </a:p>
          <a:p>
            <a:pPr marL="571500" indent="-571500">
              <a:buFont typeface="Wingdings" panose="05000000000000000000" pitchFamily="2" charset="2"/>
              <a:buChar char="Ø"/>
            </a:pPr>
            <a:r>
              <a:rPr lang="en-GB" sz="4000" dirty="0"/>
              <a:t> Online Seminar on </a:t>
            </a:r>
            <a:r>
              <a:rPr lang="en-GB" sz="4000" dirty="0" err="1"/>
              <a:t>Multilinguism</a:t>
            </a:r>
            <a:r>
              <a:rPr lang="en-GB" sz="4000" dirty="0"/>
              <a:t>  (Jun/2021)</a:t>
            </a:r>
          </a:p>
          <a:p>
            <a:pPr marL="571500" indent="-571500">
              <a:buFont typeface="Wingdings" panose="05000000000000000000" pitchFamily="2" charset="2"/>
              <a:buChar char="Ø"/>
            </a:pPr>
            <a:r>
              <a:rPr lang="en-GB" sz="4000" dirty="0"/>
              <a:t> Online Seminar on Bologna Process (Mar/2021)</a:t>
            </a:r>
          </a:p>
          <a:p>
            <a:pPr marL="571500" indent="-571500">
              <a:buFont typeface="Wingdings" panose="05000000000000000000" pitchFamily="2" charset="2"/>
              <a:buChar char="Ø"/>
            </a:pPr>
            <a:r>
              <a:rPr lang="en-GB" sz="4000" dirty="0"/>
              <a:t> Four events related to Gender issues by the Gender Equality Committee</a:t>
            </a:r>
          </a:p>
          <a:p>
            <a:pPr marL="571500" indent="-571500">
              <a:buFont typeface="Wingdings" panose="05000000000000000000" pitchFamily="2" charset="2"/>
              <a:buChar char="Ø"/>
            </a:pPr>
            <a:r>
              <a:rPr lang="en-GB" sz="4000" dirty="0"/>
              <a:t>Creation of 7 new subjects within partner institutions</a:t>
            </a:r>
          </a:p>
          <a:p>
            <a:pPr marL="571500" indent="-571500">
              <a:buFont typeface="Wingdings" panose="05000000000000000000" pitchFamily="2" charset="2"/>
              <a:buChar char="Ø"/>
            </a:pPr>
            <a:r>
              <a:rPr lang="en-GB" sz="4000" dirty="0"/>
              <a:t>Development of 6 context studies on Legal modernization, human rights, education and </a:t>
            </a:r>
            <a:r>
              <a:rPr lang="en-GB" sz="4000" dirty="0" err="1"/>
              <a:t>multilinguism</a:t>
            </a:r>
            <a:r>
              <a:rPr lang="en-GB" sz="4000" dirty="0"/>
              <a:t>.</a:t>
            </a:r>
          </a:p>
          <a:p>
            <a:pPr marL="571500" indent="-571500">
              <a:buFont typeface="Wingdings" panose="05000000000000000000" pitchFamily="2" charset="2"/>
              <a:buChar char="Ø"/>
            </a:pPr>
            <a:r>
              <a:rPr lang="en-GB" sz="4000" dirty="0"/>
              <a:t>Website and social media (</a:t>
            </a:r>
            <a:r>
              <a:rPr lang="en-GB" sz="4000" dirty="0">
                <a:hlinkClick r:id="rId14"/>
              </a:rPr>
              <a:t>https://calesaproject-cbhe.eu/</a:t>
            </a:r>
            <a:r>
              <a:rPr lang="en-GB" sz="4000" dirty="0"/>
              <a:t>) </a:t>
            </a:r>
          </a:p>
          <a:p>
            <a:endParaRPr lang="en-GB" sz="4000" dirty="0"/>
          </a:p>
          <a:p>
            <a:r>
              <a:rPr lang="en-GB" sz="4000" dirty="0"/>
              <a:t> </a:t>
            </a:r>
          </a:p>
        </p:txBody>
      </p:sp>
      <p:sp>
        <p:nvSpPr>
          <p:cNvPr id="77" name="TextBox 307">
            <a:extLst>
              <a:ext uri="{FF2B5EF4-FFF2-40B4-BE49-F238E27FC236}">
                <a16:creationId xmlns:a16="http://schemas.microsoft.com/office/drawing/2014/main" id="{DEF4ED0C-9F84-49F1-BCF9-3D811EF64055}"/>
              </a:ext>
            </a:extLst>
          </p:cNvPr>
          <p:cNvSpPr txBox="1"/>
          <p:nvPr/>
        </p:nvSpPr>
        <p:spPr>
          <a:xfrm>
            <a:off x="33054990" y="17040644"/>
            <a:ext cx="10680697" cy="769441"/>
          </a:xfrm>
          <a:prstGeom prst="rect">
            <a:avLst/>
          </a:prstGeom>
          <a:solidFill>
            <a:schemeClr val="bg2">
              <a:lumMod val="2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4000" b="1">
                <a:solidFill>
                  <a:schemeClr val="bg1"/>
                </a:solidFill>
                <a:latin typeface="Arial Narrow" pitchFamily="34" charset="0"/>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4400" dirty="0"/>
              <a:t>FUTURE ACTIVITIES </a:t>
            </a:r>
          </a:p>
        </p:txBody>
      </p:sp>
      <p:sp>
        <p:nvSpPr>
          <p:cNvPr id="78" name="CaixaDeTexto 77">
            <a:extLst>
              <a:ext uri="{FF2B5EF4-FFF2-40B4-BE49-F238E27FC236}">
                <a16:creationId xmlns:a16="http://schemas.microsoft.com/office/drawing/2014/main" id="{4CDAAC48-DABB-4A93-B14A-938B0889DF4D}"/>
              </a:ext>
            </a:extLst>
          </p:cNvPr>
          <p:cNvSpPr txBox="1"/>
          <p:nvPr/>
        </p:nvSpPr>
        <p:spPr>
          <a:xfrm>
            <a:off x="33134763" y="18249586"/>
            <a:ext cx="10641457" cy="12403395"/>
          </a:xfrm>
          <a:prstGeom prst="rect">
            <a:avLst/>
          </a:prstGeom>
          <a:noFill/>
        </p:spPr>
        <p:txBody>
          <a:bodyPr wrap="square" rtlCol="0">
            <a:spAutoFit/>
          </a:bodyPr>
          <a:lstStyle/>
          <a:p>
            <a:r>
              <a:rPr lang="en-GB" sz="4000" dirty="0"/>
              <a:t>Future activities of the project include:</a:t>
            </a:r>
          </a:p>
          <a:p>
            <a:endParaRPr lang="en-GB" sz="4000" dirty="0"/>
          </a:p>
          <a:p>
            <a:pPr marL="571500" indent="-571500">
              <a:buFont typeface="Arial" panose="020B0604020202020204" pitchFamily="34" charset="0"/>
              <a:buChar char="•"/>
            </a:pPr>
            <a:r>
              <a:rPr lang="en-GB" sz="4000" dirty="0"/>
              <a:t>Seminars on the modernization of criminal, commercial, civil and family and succession</a:t>
            </a:r>
            <a:r>
              <a:rPr lang="pt-PT" sz="4000" dirty="0"/>
              <a:t> </a:t>
            </a:r>
            <a:r>
              <a:rPr lang="pt-PT" sz="4000" dirty="0" err="1"/>
              <a:t>law</a:t>
            </a:r>
            <a:r>
              <a:rPr lang="pt-PT" sz="4000" dirty="0"/>
              <a:t> </a:t>
            </a:r>
          </a:p>
          <a:p>
            <a:pPr marL="571500" indent="-571500">
              <a:buFont typeface="Arial" panose="020B0604020202020204" pitchFamily="34" charset="0"/>
              <a:buChar char="•"/>
            </a:pPr>
            <a:r>
              <a:rPr lang="en-GB" sz="4000" dirty="0"/>
              <a:t>Seminar</a:t>
            </a:r>
            <a:r>
              <a:rPr lang="pt-PT" sz="4000" dirty="0"/>
              <a:t> </a:t>
            </a:r>
            <a:r>
              <a:rPr lang="pt-PT" sz="4000" dirty="0" err="1"/>
              <a:t>on</a:t>
            </a:r>
            <a:r>
              <a:rPr lang="pt-PT" sz="4000" dirty="0"/>
              <a:t> </a:t>
            </a:r>
            <a:r>
              <a:rPr lang="en-US" sz="4000" dirty="0"/>
              <a:t>the Bologna Process</a:t>
            </a:r>
          </a:p>
          <a:p>
            <a:pPr marL="571500" indent="-571500">
              <a:buFont typeface="Arial" panose="020B0604020202020204" pitchFamily="34" charset="0"/>
              <a:buChar char="•"/>
            </a:pPr>
            <a:r>
              <a:rPr lang="pt-PT" sz="4000" dirty="0" err="1"/>
              <a:t>Seminar</a:t>
            </a:r>
            <a:r>
              <a:rPr lang="pt-PT" sz="4000" dirty="0"/>
              <a:t> </a:t>
            </a:r>
            <a:r>
              <a:rPr lang="pt-PT" sz="4000" dirty="0" err="1"/>
              <a:t>on</a:t>
            </a:r>
            <a:r>
              <a:rPr lang="pt-PT" sz="4000" dirty="0"/>
              <a:t> </a:t>
            </a:r>
            <a:r>
              <a:rPr lang="pt-PT" sz="4000" dirty="0" err="1"/>
              <a:t>Multilingualism</a:t>
            </a:r>
            <a:endParaRPr lang="pt-PT" sz="4000" dirty="0"/>
          </a:p>
          <a:p>
            <a:pPr marL="571500" indent="-571500">
              <a:buFont typeface="Arial" panose="020B0604020202020204" pitchFamily="34" charset="0"/>
              <a:buChar char="•"/>
            </a:pPr>
            <a:r>
              <a:rPr lang="pt-PT" sz="4000" dirty="0" err="1"/>
              <a:t>Seminar</a:t>
            </a:r>
            <a:r>
              <a:rPr lang="pt-PT" sz="4000" dirty="0"/>
              <a:t> </a:t>
            </a:r>
            <a:r>
              <a:rPr lang="pt-PT" sz="4000" dirty="0" err="1"/>
              <a:t>on</a:t>
            </a:r>
            <a:r>
              <a:rPr lang="pt-PT" sz="4000" dirty="0"/>
              <a:t> Regional </a:t>
            </a:r>
            <a:r>
              <a:rPr lang="pt-PT" sz="4000" dirty="0" err="1"/>
              <a:t>integration</a:t>
            </a:r>
            <a:endParaRPr lang="pt-PT" sz="4000" dirty="0"/>
          </a:p>
          <a:p>
            <a:pPr marL="571500" indent="-571500">
              <a:buFont typeface="Arial" panose="020B0604020202020204" pitchFamily="34" charset="0"/>
              <a:buChar char="•"/>
            </a:pPr>
            <a:r>
              <a:rPr lang="en-US" sz="4000" dirty="0"/>
              <a:t>Seminar on Global History and the Construction of Global </a:t>
            </a:r>
            <a:r>
              <a:rPr lang="en-GB" sz="4000" dirty="0"/>
              <a:t>Citizenship</a:t>
            </a:r>
            <a:r>
              <a:rPr lang="en-US" sz="4000" dirty="0"/>
              <a:t>.</a:t>
            </a:r>
          </a:p>
          <a:p>
            <a:pPr marL="571500" indent="-571500">
              <a:buFont typeface="Arial" panose="020B0604020202020204" pitchFamily="34" charset="0"/>
              <a:buChar char="•"/>
            </a:pPr>
            <a:r>
              <a:rPr lang="en-US" sz="4000" dirty="0"/>
              <a:t>Seminar on the protection of Human rights</a:t>
            </a:r>
          </a:p>
          <a:p>
            <a:pPr marL="571500" indent="-571500">
              <a:buFont typeface="Arial" panose="020B0604020202020204" pitchFamily="34" charset="0"/>
              <a:buChar char="•"/>
            </a:pPr>
            <a:r>
              <a:rPr lang="en-US" sz="4000" dirty="0"/>
              <a:t>Seminar on International Law and Counter-Terrorism, piracy and maritime security threats at sea</a:t>
            </a:r>
          </a:p>
          <a:p>
            <a:pPr marL="571500" indent="-571500">
              <a:buFont typeface="Arial" panose="020B0604020202020204" pitchFamily="34" charset="0"/>
              <a:buChar char="•"/>
            </a:pPr>
            <a:r>
              <a:rPr lang="en-US" sz="4000" dirty="0"/>
              <a:t>Seminar on Alternative Dispute Resolution Measures and Relational Justice</a:t>
            </a:r>
          </a:p>
          <a:p>
            <a:pPr marL="571500" indent="-571500">
              <a:buFont typeface="Arial" panose="020B0604020202020204" pitchFamily="34" charset="0"/>
              <a:buChar char="•"/>
            </a:pPr>
            <a:r>
              <a:rPr lang="en-US" sz="4000" dirty="0"/>
              <a:t>Accreditation of 20 new subjects and updating of 12 existing subjects by partner HEIs</a:t>
            </a:r>
          </a:p>
          <a:p>
            <a:pPr marL="571500" indent="-571500">
              <a:buFont typeface="Arial" panose="020B0604020202020204" pitchFamily="34" charset="0"/>
              <a:buChar char="•"/>
            </a:pPr>
            <a:r>
              <a:rPr lang="en-US" sz="4000" dirty="0"/>
              <a:t>Three Conferences </a:t>
            </a:r>
          </a:p>
          <a:p>
            <a:pPr marL="571500" indent="-571500">
              <a:buFont typeface="Arial" panose="020B0604020202020204" pitchFamily="34" charset="0"/>
              <a:buChar char="•"/>
            </a:pPr>
            <a:r>
              <a:rPr lang="en-US" sz="4000" dirty="0"/>
              <a:t>Several scientific publications related to the project events/results</a:t>
            </a:r>
            <a:endParaRPr lang="pt-PT" sz="4000" dirty="0"/>
          </a:p>
        </p:txBody>
      </p:sp>
    </p:spTree>
    <p:extLst>
      <p:ext uri="{BB962C8B-B14F-4D97-AF65-F5344CB8AC3E}">
        <p14:creationId xmlns:p14="http://schemas.microsoft.com/office/powerpoint/2010/main" val="2307148747"/>
      </p:ext>
    </p:extLst>
  </p:cSld>
  <p:clrMapOvr>
    <a:masterClrMapping/>
  </p:clrMapOvr>
</p:sld>
</file>

<file path=ppt/theme/theme1.xml><?xml version="1.0" encoding="utf-8"?>
<a:theme xmlns:a="http://schemas.openxmlformats.org/drawingml/2006/main" name="Office Theme">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6247</TotalTime>
  <Words>804</Words>
  <Application>Microsoft Office PowerPoint</Application>
  <PresentationFormat>Personalizados</PresentationFormat>
  <Paragraphs>76</Paragraphs>
  <Slides>1</Slides>
  <Notes>1</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vt:i4>
      </vt:variant>
    </vt:vector>
  </HeadingPairs>
  <TitlesOfParts>
    <vt:vector size="8" baseType="lpstr">
      <vt:lpstr>Arial</vt:lpstr>
      <vt:lpstr>Arial Narrow</vt:lpstr>
      <vt:lpstr>Calibri</vt:lpstr>
      <vt:lpstr>Cambria</vt:lpstr>
      <vt:lpstr>Mongolian Baiti</vt:lpstr>
      <vt:lpstr>Wingdings</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Marília</cp:lastModifiedBy>
  <cp:revision>187</cp:revision>
  <dcterms:created xsi:type="dcterms:W3CDTF">2012-09-05T15:05:35Z</dcterms:created>
  <dcterms:modified xsi:type="dcterms:W3CDTF">2021-09-21T09:18:54Z</dcterms:modified>
</cp:coreProperties>
</file>