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1" roundtripDataSignature="AMtx7mjGIkP0ZR36KzJrLu/C3mVIzUpi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C7FA06D-2D2B-4BF2-89A6-C799C9DCA628}">
  <a:tblStyle styleId="{FC7FA06D-2D2B-4BF2-89A6-C799C9DCA62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AE8247CA-49E3-4EDB-B462-4A803D01EA3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30CCE2A3-D5E1-49D6-970B-A266694AB03C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</a:band2H>
    <a:band1V>
      <a:tcTxStyle b="off" i="off"/>
      <a:tcStyle>
        <a:tcBdr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</a:band2V>
    <a:lastCol>
      <a:tcTxStyle b="on" i="off"/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lastCol>
    <a:firstCol>
      <a:tcTxStyle b="on" i="off"/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firstCol>
    <a:lastRow>
      <a:tcTxStyle b="on" i="off"/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966DC42F-6775-43C1-8FE0-F913E4164D71}" styleName="Table_3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5" name="Google Shape;58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Google Shape;640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" name="Google Shape;65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" name="Google Shape;690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5" name="Google Shape;705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57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57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6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6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7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9.jpg"/><Relationship Id="rId6" Type="http://schemas.openxmlformats.org/officeDocument/2006/relationships/image" Target="../media/image25.png"/><Relationship Id="rId7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12.png"/><Relationship Id="rId7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7.jpg"/><Relationship Id="rId6" Type="http://schemas.openxmlformats.org/officeDocument/2006/relationships/image" Target="../media/image22.png"/><Relationship Id="rId7" Type="http://schemas.openxmlformats.org/officeDocument/2006/relationships/image" Target="../media/image2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6.jpg"/><Relationship Id="rId6" Type="http://schemas.openxmlformats.org/officeDocument/2006/relationships/image" Target="../media/image33.png"/><Relationship Id="rId7" Type="http://schemas.openxmlformats.org/officeDocument/2006/relationships/image" Target="../media/image22.png"/></Relationships>
</file>

<file path=ppt/slides/_rels/slide4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Relationship Id="rId8" Type="http://schemas.openxmlformats.org/officeDocument/2006/relationships/image" Target="../media/image28.png"/></Relationships>
</file>

<file path=ppt/slides/_rels/slide4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31.jpg"/><Relationship Id="rId5" Type="http://schemas.openxmlformats.org/officeDocument/2006/relationships/image" Target="../media/image36.png"/><Relationship Id="rId6" Type="http://schemas.openxmlformats.org/officeDocument/2006/relationships/image" Target="../media/image42.png"/><Relationship Id="rId7" Type="http://schemas.openxmlformats.org/officeDocument/2006/relationships/image" Target="../media/image28.png"/><Relationship Id="rId8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44.png"/><Relationship Id="rId6" Type="http://schemas.openxmlformats.org/officeDocument/2006/relationships/image" Target="../media/image47.jpg"/><Relationship Id="rId7" Type="http://schemas.openxmlformats.org/officeDocument/2006/relationships/image" Target="../media/image4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44.png"/><Relationship Id="rId6" Type="http://schemas.openxmlformats.org/officeDocument/2006/relationships/image" Target="../media/image41.jpg"/><Relationship Id="rId7" Type="http://schemas.openxmlformats.org/officeDocument/2006/relationships/image" Target="../media/image4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" name="Google Shape;92;p1"/>
          <p:cNvGraphicFramePr/>
          <p:nvPr/>
        </p:nvGraphicFramePr>
        <p:xfrm>
          <a:off x="0" y="24718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12192000"/>
              </a:tblGrid>
              <a:tr h="2590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b="1" i="0" lang="es-ES" sz="44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QUALITY ASSURANCE SYSTEM IN EUROPEAN HIGHER EDUCATION,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b="1" i="0" lang="es-ES" sz="44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WHAT IS BEYOND THE REQUIREMENT?</a:t>
                      </a:r>
                      <a:endParaRPr b="0" i="0" sz="44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93" name="Google Shape;93;p1"/>
          <p:cNvSpPr txBox="1"/>
          <p:nvPr/>
        </p:nvSpPr>
        <p:spPr>
          <a:xfrm>
            <a:off x="8407792" y="5996280"/>
            <a:ext cx="3784209" cy="86172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s-ES" sz="24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Marian Alaez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s-ES" sz="24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Manila, May 2023</a:t>
            </a:r>
            <a:endParaRPr b="0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868" y="132581"/>
            <a:ext cx="3750833" cy="19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6457" y="294640"/>
            <a:ext cx="3093409" cy="174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840" y="4641290"/>
            <a:ext cx="2124959" cy="2124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Google Shape;184;p10"/>
          <p:cNvGraphicFramePr/>
          <p:nvPr/>
        </p:nvGraphicFramePr>
        <p:xfrm>
          <a:off x="2448723" y="284288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(ESTG)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85" name="Google Shape;18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8" name="Google Shape;188;p10"/>
          <p:cNvGraphicFramePr/>
          <p:nvPr/>
        </p:nvGraphicFramePr>
        <p:xfrm>
          <a:off x="2840191" y="354584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846450"/>
                <a:gridCol w="72815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PART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s-ES" sz="3600" u="none" cap="none" strike="noStrike"/>
                        <a:t>1.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i="0" lang="es-ES" sz="3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INTERNAL QUALITY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2.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EXTERNAL QUALITY ASSURANCE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3.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QUALITY ASSURANCE AGENCIES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" name="Google Shape;193;p11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-PREVIOUS REMARKS-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t/>
                      </a:r>
                      <a:endParaRPr b="1" i="0" sz="36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✔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set of criteria and guidelines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quality assurance in higher education</a:t>
                      </a:r>
                      <a:endParaRPr b="1" sz="24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✔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criteria are compulsory</a:t>
                      </a: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References for evaluation. Ge</a:t>
                      </a:r>
                      <a:r>
                        <a:rPr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neric formulation.</a:t>
                      </a:r>
                      <a:endParaRPr sz="1400" u="none" cap="none" strike="noStrike"/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✔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required transparency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fosters mutual trust </a:t>
                      </a: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facilitates recognition and mobility within and across national borders</a:t>
                      </a:r>
                      <a:endParaRPr b="0" i="0" sz="40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94" name="Google Shape;19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" name="Google Shape;201;p12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 FOR INTERNAL QUALITY ASSURANCE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02" name="Google Shape;20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5" name="Google Shape;205;p12"/>
          <p:cNvGraphicFramePr/>
          <p:nvPr/>
        </p:nvGraphicFramePr>
        <p:xfrm>
          <a:off x="2835445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706050"/>
                <a:gridCol w="3425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Policy</a:t>
                      </a: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quality assurance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and Approval of </a:t>
                      </a: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programmes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3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Student-centred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learning, teaching and assessment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admission, progression, recognition and certification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5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Teaching </a:t>
                      </a:r>
                      <a:r>
                        <a:rPr b="1" lang="es-ES" sz="1800" u="none" cap="none" strike="noStrike"/>
                        <a:t>Staff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graphicFrame>
        <p:nvGraphicFramePr>
          <p:cNvPr id="206" name="Google Shape;206;p12"/>
          <p:cNvGraphicFramePr/>
          <p:nvPr/>
        </p:nvGraphicFramePr>
        <p:xfrm>
          <a:off x="7110810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064600"/>
                <a:gridCol w="3247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6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student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Information</a:t>
                      </a:r>
                      <a:r>
                        <a:rPr b="0" lang="es-ES" sz="1800" u="none" cap="none" strike="noStrike"/>
                        <a:t> management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Public </a:t>
                      </a:r>
                      <a:r>
                        <a:rPr b="1" lang="es-ES" sz="1800" u="none" cap="none" strike="noStrike"/>
                        <a:t>information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9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periodic review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 programmes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Cyclical external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assurance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</a:tbl>
          </a:graphicData>
        </a:graphic>
      </p:graphicFrame>
      <p:sp>
        <p:nvSpPr>
          <p:cNvPr id="207" name="Google Shape;207;p12"/>
          <p:cNvSpPr/>
          <p:nvPr/>
        </p:nvSpPr>
        <p:spPr>
          <a:xfrm rot="2096949">
            <a:off x="2098231" y="4867219"/>
            <a:ext cx="1313958" cy="86520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2"/>
          <p:cNvSpPr/>
          <p:nvPr/>
        </p:nvSpPr>
        <p:spPr>
          <a:xfrm rot="2096949">
            <a:off x="2098231" y="3674544"/>
            <a:ext cx="1313958" cy="86520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2"/>
          <p:cNvSpPr/>
          <p:nvPr/>
        </p:nvSpPr>
        <p:spPr>
          <a:xfrm rot="7319075">
            <a:off x="9802282" y="3674635"/>
            <a:ext cx="1313973" cy="86505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Google Shape;214;p13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4065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1.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Policy for quality assurance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1524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Make this policy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PUBLIC</a:t>
                      </a: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 of its MANAGEMENT STRATEGY</a:t>
                      </a:r>
                      <a:endParaRPr sz="1400" u="none" cap="none" strike="noStrike"/>
                    </a:p>
                    <a:p>
                      <a:pPr indent="-1524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this quality policy the university states</a:t>
                      </a:r>
                      <a:endParaRPr sz="1400" u="none" cap="none" strike="noStrike"/>
                    </a:p>
                    <a:p>
                      <a:pPr indent="-4572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Its 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strategic quality OBJECTIVE</a:t>
                      </a:r>
                      <a:endParaRPr sz="1400" u="none" cap="none" strike="noStrike"/>
                    </a:p>
                    <a:p>
                      <a:pPr indent="-4572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it will be achieved</a:t>
                      </a:r>
                      <a:endParaRPr sz="1400" u="none" cap="none" strike="noStrike"/>
                    </a:p>
                    <a:p>
                      <a:pPr indent="-4572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 is the responsible body</a:t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15" name="Google Shape;21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" name="Google Shape;222;p14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 FOR INTERNAL QUALITY ASSURANCE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23" name="Google Shape;22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8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6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6" name="Google Shape;226;p14"/>
          <p:cNvGraphicFramePr/>
          <p:nvPr/>
        </p:nvGraphicFramePr>
        <p:xfrm>
          <a:off x="2835445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706050"/>
                <a:gridCol w="3425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Policy</a:t>
                      </a: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quality assurance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and Approval of </a:t>
                      </a: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programmes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3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Student-centred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learning, teaching and assessment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admission, progression, recognition and certification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5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Teaching </a:t>
                      </a:r>
                      <a:r>
                        <a:rPr b="1" lang="es-ES" sz="1800" u="none" cap="none" strike="noStrike"/>
                        <a:t>Staff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graphicFrame>
        <p:nvGraphicFramePr>
          <p:cNvPr id="227" name="Google Shape;227;p14"/>
          <p:cNvGraphicFramePr/>
          <p:nvPr/>
        </p:nvGraphicFramePr>
        <p:xfrm>
          <a:off x="7110810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064600"/>
                <a:gridCol w="3247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6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student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Information</a:t>
                      </a:r>
                      <a:r>
                        <a:rPr b="0" lang="es-ES" sz="1800" u="none" cap="none" strike="noStrike"/>
                        <a:t> management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Public </a:t>
                      </a:r>
                      <a:r>
                        <a:rPr b="1" lang="es-ES" sz="1800" u="none" cap="none" strike="noStrike"/>
                        <a:t>information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9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periodic review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 programmes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Cyclical external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assurance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" name="Google Shape;232;p15"/>
          <p:cNvGraphicFramePr/>
          <p:nvPr/>
        </p:nvGraphicFramePr>
        <p:xfrm>
          <a:off x="2496457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2.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and Approval of programmes</a:t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PROCESSES</a:t>
                      </a: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design and approval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1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EXTERNALLY 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APPROVED </a:t>
                      </a: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by a quality assurance agency 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PUBLISHED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involve students and other stakeholders, such as employers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Designed to allow for the continuous progression of students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Workload of students is defined in ECTS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internships, where appropriate</a:t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33" name="Google Shape;2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" name="Google Shape;240;p16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 FOR INTERNAL QUALITY ASSURANCE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41" name="Google Shape;24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8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6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4" name="Google Shape;244;p16"/>
          <p:cNvGraphicFramePr/>
          <p:nvPr/>
        </p:nvGraphicFramePr>
        <p:xfrm>
          <a:off x="2835445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706050"/>
                <a:gridCol w="3425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Policy</a:t>
                      </a: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quality assurance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and Approval of </a:t>
                      </a: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programmes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3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Student-centred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learning, teaching and assessment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admission, progression, recognition and certification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5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Teaching </a:t>
                      </a:r>
                      <a:r>
                        <a:rPr b="1" lang="es-ES" sz="1800" u="none" cap="none" strike="noStrike"/>
                        <a:t>Staff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graphicFrame>
        <p:nvGraphicFramePr>
          <p:cNvPr id="245" name="Google Shape;245;p16"/>
          <p:cNvGraphicFramePr/>
          <p:nvPr/>
        </p:nvGraphicFramePr>
        <p:xfrm>
          <a:off x="7110810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064600"/>
                <a:gridCol w="3247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6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student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Information</a:t>
                      </a:r>
                      <a:r>
                        <a:rPr b="0" lang="es-ES" sz="1800" u="none" cap="none" strike="noStrike"/>
                        <a:t> management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Public </a:t>
                      </a:r>
                      <a:r>
                        <a:rPr b="1" lang="es-ES" sz="1800" u="none" cap="none" strike="noStrike"/>
                        <a:t>information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9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periodic review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 programmes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Cyclical external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assurance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" name="Google Shape;250;p17"/>
          <p:cNvGraphicFramePr/>
          <p:nvPr/>
        </p:nvGraphicFramePr>
        <p:xfrm>
          <a:off x="2391855" y="12820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3.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Student-centred learning, teaching and assessment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Teaching, learning and assessment should be 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CENTRED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Encourage students to 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ACTIVELY participate 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COHERENCE of the student ASSESSMENT</a:t>
                      </a:r>
                      <a:endParaRPr b="1" sz="3200" u="none" cap="none" strike="noStrike">
                        <a:solidFill>
                          <a:srgbClr val="2F5496"/>
                        </a:solidFill>
                      </a:endParaRPr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Publish in advance the assessment methods and grading criteria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Assessment linked to learning outcomes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Appropriate feedback.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Train teachers in assessment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Adequate PROCEDURES for student COMPLAINTS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51" name="Google Shape;25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7302" y="1151417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Google Shape;258;p18"/>
          <p:cNvGraphicFramePr/>
          <p:nvPr/>
        </p:nvGraphicFramePr>
        <p:xfrm>
          <a:off x="2496457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4.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admission, progression, recognition and certification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have 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ACCESS POLICIES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make them 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TRANSPARENT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collect, monitor and act on 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INFORMATION ON STUDENT PROGRESS</a:t>
                      </a:r>
                      <a:endParaRPr b="1" sz="3200" u="none" cap="none" strike="noStrike">
                        <a:solidFill>
                          <a:srgbClr val="2F5496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Proper 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COOPERATION</a:t>
                      </a: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with other institutions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59" name="Google Shape;25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" name="Google Shape;266;p19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 FOR INTERNAL QUALITY ASSURANCE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67" name="Google Shape;26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8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6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0" name="Google Shape;270;p19"/>
          <p:cNvGraphicFramePr/>
          <p:nvPr/>
        </p:nvGraphicFramePr>
        <p:xfrm>
          <a:off x="2835445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706050"/>
                <a:gridCol w="3425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Policy</a:t>
                      </a: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quality assurance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and Approval of </a:t>
                      </a: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programmes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3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Student-centred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learning, teaching and assessment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admission, progression, recognition and certification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5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Teaching </a:t>
                      </a:r>
                      <a:r>
                        <a:rPr b="1" lang="es-ES" sz="1800" u="none" cap="none" strike="noStrike"/>
                        <a:t>Staff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graphicFrame>
        <p:nvGraphicFramePr>
          <p:cNvPr id="271" name="Google Shape;271;p19"/>
          <p:cNvGraphicFramePr/>
          <p:nvPr/>
        </p:nvGraphicFramePr>
        <p:xfrm>
          <a:off x="7110810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064600"/>
                <a:gridCol w="3247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6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student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Information</a:t>
                      </a:r>
                      <a:r>
                        <a:rPr b="0" lang="es-ES" sz="1800" u="none" cap="none" strike="noStrike"/>
                        <a:t> management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Public </a:t>
                      </a:r>
                      <a:r>
                        <a:rPr b="1" lang="es-ES" sz="1800" u="none" cap="none" strike="noStrike"/>
                        <a:t>information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9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periodic review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 programmes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Cyclical external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assurance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Google Shape;101;p2"/>
          <p:cNvGraphicFramePr/>
          <p:nvPr/>
        </p:nvGraphicFramePr>
        <p:xfrm>
          <a:off x="1481087" y="18739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558775"/>
              </a:tblGrid>
              <a:tr h="3342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es-ES" sz="32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“WORKING IN THE AREA OF QUALITY IN HIGHER EDUCATION”</a:t>
                      </a:r>
                      <a:r>
                        <a:rPr b="0" lang="es-ES" sz="2800" u="none" cap="none" strike="noStrike"/>
                        <a:t> 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5756" y="977911"/>
            <a:ext cx="2370663" cy="245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6283" y="2425338"/>
            <a:ext cx="2942975" cy="279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35811" y="3092778"/>
            <a:ext cx="2029908" cy="2029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" name="Google Shape;276;p20"/>
          <p:cNvGraphicFramePr/>
          <p:nvPr/>
        </p:nvGraphicFramePr>
        <p:xfrm>
          <a:off x="2535809" y="16873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000050"/>
              </a:tblGrid>
              <a:tr h="468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5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Teaching staff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Higher education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institutions responsible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Teaching Staff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competence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fair and transparent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recruitment and development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providing an enabling environment: </a:t>
                      </a:r>
                      <a:endParaRPr sz="1400" u="none" cap="none" strike="noStrike"/>
                    </a:p>
                    <a:p>
                      <a:pPr indent="-457200" lvl="2" marL="1371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Courier New"/>
                        <a:buChar char="o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Opportunities for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professional development</a:t>
                      </a:r>
                      <a:endParaRPr sz="1400" u="none" cap="none" strike="noStrike"/>
                    </a:p>
                    <a:p>
                      <a:pPr indent="-457200" lvl="2" marL="1371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Courier New"/>
                        <a:buChar char="o"/>
                      </a:pP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Research -linked with teaching</a:t>
                      </a:r>
                      <a:endParaRPr sz="1400" u="none" cap="none" strike="noStrike"/>
                    </a:p>
                    <a:p>
                      <a:pPr indent="-457200" lvl="2" marL="1371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Courier New"/>
                        <a:buChar char="o"/>
                      </a:pP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Innovation</a:t>
                      </a: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 teaching and in new technologies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77" name="Google Shape;27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" name="Google Shape;284;p21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 FOR INTERNAL QUALITY ASSURANCE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85" name="Google Shape;28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8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6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8" name="Google Shape;288;p21"/>
          <p:cNvGraphicFramePr/>
          <p:nvPr/>
        </p:nvGraphicFramePr>
        <p:xfrm>
          <a:off x="2835445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706050"/>
                <a:gridCol w="3425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Policy</a:t>
                      </a: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quality assurance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and Approval of </a:t>
                      </a: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programmes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3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Student-centred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learning, teaching and assessment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admission, progression, recognition and certification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5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Teaching </a:t>
                      </a:r>
                      <a:r>
                        <a:rPr b="1" lang="es-ES" sz="1800" u="none" cap="none" strike="noStrike"/>
                        <a:t>Staff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graphicFrame>
        <p:nvGraphicFramePr>
          <p:cNvPr id="289" name="Google Shape;289;p21"/>
          <p:cNvGraphicFramePr/>
          <p:nvPr/>
        </p:nvGraphicFramePr>
        <p:xfrm>
          <a:off x="7110810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064600"/>
                <a:gridCol w="3247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6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student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Information</a:t>
                      </a:r>
                      <a:r>
                        <a:rPr b="0" lang="es-ES" sz="1800" u="none" cap="none" strike="noStrike"/>
                        <a:t> management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Public </a:t>
                      </a:r>
                      <a:r>
                        <a:rPr b="1" lang="es-ES" sz="1800" u="none" cap="none" strike="noStrike"/>
                        <a:t>information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9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periodic review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 programmes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Cyclical external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assurance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4" name="Google Shape;294;p22"/>
          <p:cNvGraphicFramePr/>
          <p:nvPr/>
        </p:nvGraphicFramePr>
        <p:xfrm>
          <a:off x="2496457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6.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resources and student supports</a:t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sz="32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Physical</a:t>
                      </a: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resources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Human </a:t>
                      </a: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endParaRPr b="0" i="0" sz="1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 </a:t>
                      </a: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diversity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b="0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 resources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Fit</a:t>
                      </a: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purpose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Accessible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⮚"/>
                      </a:pP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 are informed </a:t>
                      </a: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 the services available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Role of </a:t>
                      </a:r>
                      <a:r>
                        <a:rPr b="1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 and administrative staff</a:t>
                      </a: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… qualified</a:t>
                      </a:r>
                      <a:endParaRPr b="0" sz="32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295" name="Google Shape;29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2" name="Google Shape;302;p23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 FOR INTERNAL QUALITY ASSURANCE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03" name="Google Shape;3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6" name="Google Shape;306;p23"/>
          <p:cNvGraphicFramePr/>
          <p:nvPr/>
        </p:nvGraphicFramePr>
        <p:xfrm>
          <a:off x="2835445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706050"/>
                <a:gridCol w="3425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Policy</a:t>
                      </a: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quality assurance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and Approval of </a:t>
                      </a: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programmes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3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Student-centred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learning, teaching and assessment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admission, progression, recognition and certification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5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Teaching </a:t>
                      </a:r>
                      <a:r>
                        <a:rPr b="1" lang="es-ES" sz="1800" u="none" cap="none" strike="noStrike"/>
                        <a:t>Staff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graphicFrame>
        <p:nvGraphicFramePr>
          <p:cNvPr id="307" name="Google Shape;307;p23"/>
          <p:cNvGraphicFramePr/>
          <p:nvPr/>
        </p:nvGraphicFramePr>
        <p:xfrm>
          <a:off x="7110810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064600"/>
                <a:gridCol w="3247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6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student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Information</a:t>
                      </a:r>
                      <a:r>
                        <a:rPr b="0" lang="es-ES" sz="1800" u="none" cap="none" strike="noStrike"/>
                        <a:t> management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Public </a:t>
                      </a:r>
                      <a:r>
                        <a:rPr b="1" lang="es-ES" sz="1800" u="none" cap="none" strike="noStrike"/>
                        <a:t>information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9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periodic review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 programmes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Cyclical external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assurance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" name="Google Shape;312;p24"/>
          <p:cNvGraphicFramePr/>
          <p:nvPr/>
        </p:nvGraphicFramePr>
        <p:xfrm>
          <a:off x="2496457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7.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Information management</a:t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Relevant elements: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Key Performance Indicators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profile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progress, success rates and drop-out rates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satisfaction with their programmes</a:t>
                      </a:r>
                      <a:endParaRPr b="0" i="0" sz="20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13" name="Google Shape;31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" name="Google Shape;320;p25"/>
          <p:cNvGraphicFramePr/>
          <p:nvPr/>
        </p:nvGraphicFramePr>
        <p:xfrm>
          <a:off x="2496457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8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Public information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Range of programmes on offer and their selection criteria, 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Intended learning outcomes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Qualifications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Teaching, learning and assessment procedures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Success rates</a:t>
                      </a:r>
                      <a:endParaRPr sz="1400" u="none" cap="none" strike="noStrike"/>
                    </a:p>
                    <a:p>
                      <a:pPr indent="-285750" lvl="1" marL="7429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Employment information for graduates.</a:t>
                      </a:r>
                      <a:endParaRPr b="0" i="0" sz="1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21" name="Google Shape;32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" name="Google Shape;328;p26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 FOR INTERNAL QUALITY ASSURANCE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29" name="Google Shape;32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2" name="Google Shape;332;p26"/>
          <p:cNvGraphicFramePr/>
          <p:nvPr/>
        </p:nvGraphicFramePr>
        <p:xfrm>
          <a:off x="2835445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706050"/>
                <a:gridCol w="3425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Policy</a:t>
                      </a: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quality assurance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B3C6E7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and Approval of </a:t>
                      </a: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programmes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3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Student-centred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learning, teaching and assessment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admission, progression, recognition and certification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E1EFD8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5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Teaching </a:t>
                      </a:r>
                      <a:r>
                        <a:rPr b="1" lang="es-ES" sz="1800" u="none" cap="none" strike="noStrike"/>
                        <a:t>Staff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graphicFrame>
        <p:nvGraphicFramePr>
          <p:cNvPr id="333" name="Google Shape;333;p26"/>
          <p:cNvGraphicFramePr/>
          <p:nvPr/>
        </p:nvGraphicFramePr>
        <p:xfrm>
          <a:off x="7110810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064600"/>
                <a:gridCol w="3247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6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student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D0CECE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Information</a:t>
                      </a:r>
                      <a:r>
                        <a:rPr b="0" lang="es-ES" sz="1800" u="none" cap="none" strike="noStrike"/>
                        <a:t> management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Public </a:t>
                      </a:r>
                      <a:r>
                        <a:rPr b="1" lang="es-ES" sz="1800" u="none" cap="none" strike="noStrike"/>
                        <a:t>information</a:t>
                      </a:r>
                      <a:endParaRPr b="1" sz="1800" u="none" cap="none" strike="noStrike"/>
                    </a:p>
                  </a:txBody>
                  <a:tcPr marT="45725" marB="45725" marR="91450" marL="91450" anchor="ctr">
                    <a:solidFill>
                      <a:srgbClr val="CCCCF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9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periodic review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 programmes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Cyclical external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assurance</a:t>
                      </a:r>
                      <a:endParaRPr b="0" sz="1800" u="none" cap="none" strike="noStrike"/>
                    </a:p>
                  </a:txBody>
                  <a:tcPr marT="45725" marB="45725" marR="91450" marL="91450" anchor="ctr">
                    <a:solidFill>
                      <a:srgbClr val="F7CAA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" name="Google Shape;338;p27"/>
          <p:cNvGraphicFramePr/>
          <p:nvPr/>
        </p:nvGraphicFramePr>
        <p:xfrm>
          <a:off x="2496457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9 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monitoring and periodic review of programmes</a:t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</a:t>
                      </a: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processes 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Noto Sans Symbols"/>
                        <a:buChar char="❑"/>
                      </a:pPr>
                      <a:r>
                        <a:rPr b="0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Make them </a:t>
                      </a: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public</a:t>
                      </a:r>
                      <a:endParaRPr sz="1400" u="none" cap="none" strike="noStrike"/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39" name="Google Shape;33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6" name="Google Shape;346;p28"/>
          <p:cNvGraphicFramePr/>
          <p:nvPr/>
        </p:nvGraphicFramePr>
        <p:xfrm>
          <a:off x="2496457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CRITERION 10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Cyclical external quality assurance</a:t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akes as a reference the European and standards guidelines for quality.</a:t>
                      </a:r>
                      <a:endParaRPr b="0" sz="32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47" name="Google Shape;34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133" y="4444692"/>
            <a:ext cx="2306995" cy="230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121" y="1096847"/>
            <a:ext cx="2253007" cy="16897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8" name="Google Shape;358;p29"/>
          <p:cNvGraphicFramePr/>
          <p:nvPr/>
        </p:nvGraphicFramePr>
        <p:xfrm>
          <a:off x="2496457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3817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ROLE OF STANDARDS OF QUALITY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Subjectivity of the notion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by contrast: reality vs expectations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intangibility of the Education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STANDARDS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 expectations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Influence quality perception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References to redirect reality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59" name="Google Shape;359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36610" y="2149311"/>
            <a:ext cx="2634006" cy="3143063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9"/>
          <p:cNvSpPr/>
          <p:nvPr/>
        </p:nvSpPr>
        <p:spPr>
          <a:xfrm>
            <a:off x="5410986" y="4733440"/>
            <a:ext cx="3968685" cy="2124560"/>
          </a:xfrm>
          <a:prstGeom prst="irregularSeal2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i="0" lang="es-E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design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i="0" lang="es-E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monitor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154" y="1282049"/>
            <a:ext cx="5604948" cy="3403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4" name="Google Shape;114;p3"/>
          <p:cNvGraphicFramePr/>
          <p:nvPr/>
        </p:nvGraphicFramePr>
        <p:xfrm>
          <a:off x="650449" y="5875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219425"/>
              </a:tblGrid>
              <a:tr h="733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es-ES" sz="32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UNIVERSITY OF DEUSTO (Bilbao, SPAIN)</a:t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15" name="Google Shape;11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02419" y="1396970"/>
            <a:ext cx="5057038" cy="34031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6" name="Google Shape;116;p3"/>
          <p:cNvGraphicFramePr/>
          <p:nvPr/>
        </p:nvGraphicFramePr>
        <p:xfrm>
          <a:off x="9700279" y="59500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2535800"/>
              </a:tblGrid>
              <a:tr h="583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Marian Alaez</a:t>
                      </a:r>
                      <a:endParaRPr b="0" sz="2000" u="none" cap="none" strike="noStrike"/>
                    </a:p>
                  </a:txBody>
                  <a:tcPr marT="60975" marB="60975" marR="121925" marL="121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descr="https://lh4.googleusercontent.com/AKXDa9AOdg15CKI7qb0qj1n4CU2Ww4deW9GCUxRE5kaZUGu6tTFpA5wWTJyGHvsjahG_DfKR0ExG3k4_mn9Hg6e3uTjnJqxpg5dNf6GugjRJyy_hPrrzYbvuBtMeUc14aHkDhIt1X24ZpfUCKJemMtYcLw=s2048" id="117" name="Google Shape;11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06248" y="3228727"/>
            <a:ext cx="2185750" cy="252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4639" y="5572412"/>
            <a:ext cx="2447617" cy="13792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7" name="Google Shape;367;p30"/>
          <p:cNvGraphicFramePr/>
          <p:nvPr/>
        </p:nvGraphicFramePr>
        <p:xfrm>
          <a:off x="2575030" y="17608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3817075">
                <a:tc>
                  <a:txBody>
                    <a:bodyPr/>
                    <a:lstStyle/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Quality as a cicle</a:t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794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794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794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794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Different levels</a:t>
                      </a:r>
                      <a:endParaRPr sz="1400" u="none" cap="none" strike="noStrike"/>
                    </a:p>
                    <a:p>
                      <a:pPr indent="-2794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68" name="Google Shape;36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06476" y="2256665"/>
            <a:ext cx="2087500" cy="15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do Pájaro Azul De Dibujos Animados Volando Agitando Ilustración  Vectorial Ilustraciones Svg, Vectoriales, Clip Art Vectorizado Libre De  Derechos. Image 96070405." id="370" name="Google Shape;370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315480">
            <a:off x="9923163" y="-14533"/>
            <a:ext cx="2424433" cy="125850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0"/>
          <p:cNvSpPr txBox="1"/>
          <p:nvPr/>
        </p:nvSpPr>
        <p:spPr>
          <a:xfrm rot="-1113677">
            <a:off x="10411726" y="939760"/>
            <a:ext cx="17885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 bird’s eye view</a:t>
            </a:r>
            <a:endParaRPr b="1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0"/>
          <p:cNvSpPr txBox="1"/>
          <p:nvPr/>
        </p:nvSpPr>
        <p:spPr>
          <a:xfrm>
            <a:off x="6922028" y="3420467"/>
            <a:ext cx="4797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I. Centre level</a:t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II. Teaching level</a:t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III. Degree level</a:t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0"/>
          <p:cNvSpPr/>
          <p:nvPr/>
        </p:nvSpPr>
        <p:spPr>
          <a:xfrm>
            <a:off x="6272871" y="2846702"/>
            <a:ext cx="900714" cy="2532935"/>
          </a:xfrm>
          <a:prstGeom prst="leftBrace">
            <a:avLst>
              <a:gd fmla="val 8333" name="adj1"/>
              <a:gd fmla="val 51553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87329"/>
            <a:ext cx="2447617" cy="13792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0" name="Google Shape;380;p31"/>
          <p:cNvGraphicFramePr/>
          <p:nvPr/>
        </p:nvGraphicFramePr>
        <p:xfrm>
          <a:off x="2575030" y="17608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3817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I. QUALITY AT CENTRE LEVEL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(about PROCESSES)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Noto Sans Symbols"/>
                        <a:buChar char="✔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Sequence of tasks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Noto Sans Symbols"/>
                        <a:buChar char="✔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Responsibles</a:t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Noto Sans Symbols"/>
                        <a:buChar char="✔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Related stakeholders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Noto Sans Symbols"/>
                        <a:buChar char="✔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Documents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Noto Sans Symbols"/>
                        <a:buChar char="✔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Indicators</a:t>
                      </a:r>
                      <a:endParaRPr sz="1400" u="none" cap="none" strike="noStrike"/>
                    </a:p>
                    <a:p>
                      <a:pPr indent="-2794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457200" lvl="0" marL="45720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computer app </a:t>
                      </a:r>
                      <a:endParaRPr sz="1400" u="none" cap="none" strike="noStrike"/>
                    </a:p>
                    <a:p>
                      <a:pPr indent="-2794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81" name="Google Shape;38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06383" y="3723586"/>
            <a:ext cx="2088545" cy="16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45376" y="3955448"/>
            <a:ext cx="1747887" cy="174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8" name="Google Shape;388;p32"/>
          <p:cNvGraphicFramePr/>
          <p:nvPr/>
        </p:nvGraphicFramePr>
        <p:xfrm>
          <a:off x="1832433" y="11661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381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Operational </a:t>
                      </a:r>
                      <a:r>
                        <a:rPr b="1" lang="es-E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processes</a:t>
                      </a:r>
                      <a:endParaRPr b="1" i="0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CB8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9" name="Google Shape;389;p32"/>
          <p:cNvGraphicFramePr/>
          <p:nvPr/>
        </p:nvGraphicFramePr>
        <p:xfrm>
          <a:off x="1832434" y="1752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53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Strategic Processes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CB8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" name="Google Shape;390;p32"/>
          <p:cNvGraphicFramePr/>
          <p:nvPr/>
        </p:nvGraphicFramePr>
        <p:xfrm>
          <a:off x="1813850" y="515652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53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 Processes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1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CB8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1" name="Google Shape;391;p32"/>
          <p:cNvGraphicFramePr/>
          <p:nvPr/>
        </p:nvGraphicFramePr>
        <p:xfrm>
          <a:off x="1832434" y="62286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53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CONTINUOUS IMPROVEMENT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2" name="Google Shape;392;p32"/>
          <p:cNvGraphicFramePr/>
          <p:nvPr/>
        </p:nvGraphicFramePr>
        <p:xfrm>
          <a:off x="584462" y="57387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556175"/>
              </a:tblGrid>
              <a:tr h="5378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s-ES" sz="20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3" name="Google Shape;393;p32"/>
          <p:cNvGraphicFramePr/>
          <p:nvPr/>
        </p:nvGraphicFramePr>
        <p:xfrm>
          <a:off x="11329447" y="8499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556175"/>
              </a:tblGrid>
              <a:tr h="5378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i="0" sz="16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s-ES" sz="1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394" name="Google Shape;394;p32"/>
          <p:cNvSpPr txBox="1"/>
          <p:nvPr/>
        </p:nvSpPr>
        <p:spPr>
          <a:xfrm>
            <a:off x="1993098" y="5537945"/>
            <a:ext cx="1918923" cy="307777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Personnel management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2"/>
          <p:cNvSpPr txBox="1"/>
          <p:nvPr/>
        </p:nvSpPr>
        <p:spPr>
          <a:xfrm>
            <a:off x="6596238" y="5480450"/>
            <a:ext cx="2207527" cy="307777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 and complaints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2"/>
          <p:cNvSpPr txBox="1"/>
          <p:nvPr/>
        </p:nvSpPr>
        <p:spPr>
          <a:xfrm>
            <a:off x="4022754" y="5482145"/>
            <a:ext cx="2381678" cy="307777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and reporting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2"/>
          <p:cNvSpPr txBox="1"/>
          <p:nvPr/>
        </p:nvSpPr>
        <p:spPr>
          <a:xfrm>
            <a:off x="8890018" y="5469209"/>
            <a:ext cx="1863715" cy="307777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 and services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2"/>
          <p:cNvSpPr txBox="1"/>
          <p:nvPr/>
        </p:nvSpPr>
        <p:spPr>
          <a:xfrm>
            <a:off x="2229779" y="584448"/>
            <a:ext cx="2417906" cy="369332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Stakeholder satisfaction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2"/>
          <p:cNvSpPr txBox="1"/>
          <p:nvPr/>
        </p:nvSpPr>
        <p:spPr>
          <a:xfrm>
            <a:off x="5045030" y="567039"/>
            <a:ext cx="2052998" cy="400110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Strategic Planning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2"/>
          <p:cNvSpPr txBox="1"/>
          <p:nvPr/>
        </p:nvSpPr>
        <p:spPr>
          <a:xfrm>
            <a:off x="7602750" y="557599"/>
            <a:ext cx="2945358" cy="400110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and improvement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2"/>
          <p:cNvSpPr txBox="1"/>
          <p:nvPr/>
        </p:nvSpPr>
        <p:spPr>
          <a:xfrm>
            <a:off x="8053016" y="1752140"/>
            <a:ext cx="1944250" cy="369332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Admission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2"/>
          <p:cNvSpPr txBox="1"/>
          <p:nvPr/>
        </p:nvSpPr>
        <p:spPr>
          <a:xfrm>
            <a:off x="4681510" y="1629948"/>
            <a:ext cx="2896627" cy="646331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Verification and modification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official qualifications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2"/>
          <p:cNvSpPr txBox="1"/>
          <p:nvPr/>
        </p:nvSpPr>
        <p:spPr>
          <a:xfrm>
            <a:off x="2212648" y="1692867"/>
            <a:ext cx="1544205" cy="369332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Degree Design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2"/>
          <p:cNvSpPr txBox="1"/>
          <p:nvPr/>
        </p:nvSpPr>
        <p:spPr>
          <a:xfrm>
            <a:off x="8053016" y="2480028"/>
            <a:ext cx="2024080" cy="369332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Internationalisation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2"/>
          <p:cNvSpPr txBox="1"/>
          <p:nvPr/>
        </p:nvSpPr>
        <p:spPr>
          <a:xfrm>
            <a:off x="5240892" y="2530369"/>
            <a:ext cx="1710212" cy="369332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support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2"/>
          <p:cNvSpPr txBox="1"/>
          <p:nvPr/>
        </p:nvSpPr>
        <p:spPr>
          <a:xfrm>
            <a:off x="2054555" y="2365970"/>
            <a:ext cx="2416624" cy="646331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 and organizing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teaching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2"/>
          <p:cNvSpPr txBox="1"/>
          <p:nvPr/>
        </p:nvSpPr>
        <p:spPr>
          <a:xfrm>
            <a:off x="7898302" y="3182191"/>
            <a:ext cx="2934714" cy="646331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 of professional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2"/>
          <p:cNvSpPr txBox="1"/>
          <p:nvPr/>
        </p:nvSpPr>
        <p:spPr>
          <a:xfrm>
            <a:off x="4188610" y="3239957"/>
            <a:ext cx="3414140" cy="646331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 of undergraduate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master's degree final projects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2"/>
          <p:cNvSpPr txBox="1"/>
          <p:nvPr/>
        </p:nvSpPr>
        <p:spPr>
          <a:xfrm>
            <a:off x="2054555" y="3254042"/>
            <a:ext cx="1741952" cy="646331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 of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internships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2"/>
          <p:cNvSpPr txBox="1"/>
          <p:nvPr/>
        </p:nvSpPr>
        <p:spPr>
          <a:xfrm>
            <a:off x="6807547" y="4094745"/>
            <a:ext cx="3269549" cy="646331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Extinguishing and/or temporarily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revoking of degree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2"/>
          <p:cNvSpPr txBox="1"/>
          <p:nvPr/>
        </p:nvSpPr>
        <p:spPr>
          <a:xfrm>
            <a:off x="3071403" y="4283340"/>
            <a:ext cx="2142190" cy="369332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Degree accreditation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2"/>
          <p:cNvSpPr/>
          <p:nvPr/>
        </p:nvSpPr>
        <p:spPr>
          <a:xfrm>
            <a:off x="1153704" y="2890673"/>
            <a:ext cx="678729" cy="64633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2"/>
          <p:cNvSpPr/>
          <p:nvPr/>
        </p:nvSpPr>
        <p:spPr>
          <a:xfrm>
            <a:off x="10838338" y="2858264"/>
            <a:ext cx="618967" cy="64633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2"/>
          <p:cNvSpPr/>
          <p:nvPr/>
        </p:nvSpPr>
        <p:spPr>
          <a:xfrm rot="-5400000">
            <a:off x="5556316" y="4678291"/>
            <a:ext cx="678729" cy="64633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2"/>
          <p:cNvSpPr/>
          <p:nvPr/>
        </p:nvSpPr>
        <p:spPr>
          <a:xfrm rot="5400000">
            <a:off x="5632200" y="1006259"/>
            <a:ext cx="527100" cy="646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6" name="Google Shape;416;p32"/>
          <p:cNvCxnSpPr/>
          <p:nvPr/>
        </p:nvCxnSpPr>
        <p:spPr>
          <a:xfrm rot="10800000">
            <a:off x="923100" y="6061435"/>
            <a:ext cx="0" cy="452488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17" name="Google Shape;417;p32"/>
          <p:cNvCxnSpPr/>
          <p:nvPr/>
        </p:nvCxnSpPr>
        <p:spPr>
          <a:xfrm rot="10800000">
            <a:off x="923100" y="6513923"/>
            <a:ext cx="909333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8" name="Google Shape;418;p32"/>
          <p:cNvCxnSpPr/>
          <p:nvPr/>
        </p:nvCxnSpPr>
        <p:spPr>
          <a:xfrm>
            <a:off x="11615323" y="6258155"/>
            <a:ext cx="14069" cy="285292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9" name="Google Shape;419;p32"/>
          <p:cNvCxnSpPr/>
          <p:nvPr/>
        </p:nvCxnSpPr>
        <p:spPr>
          <a:xfrm rot="10800000">
            <a:off x="11147821" y="6572971"/>
            <a:ext cx="466752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87329"/>
            <a:ext cx="2447617" cy="13792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6" name="Google Shape;426;p33"/>
          <p:cNvGraphicFramePr/>
          <p:nvPr/>
        </p:nvGraphicFramePr>
        <p:xfrm>
          <a:off x="2433628" y="23924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330132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AutoNum type="romanUcPeriod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AT CENTRE LEVEL</a:t>
                      </a:r>
                      <a:endParaRPr sz="1400" u="none" cap="none" strike="noStrike"/>
                    </a:p>
                    <a:p>
                      <a:pPr indent="0" lvl="2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(about processes)</a:t>
                      </a:r>
                      <a:endParaRPr/>
                    </a:p>
                    <a:p>
                      <a:pPr indent="0" lvl="2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II. </a:t>
                      </a: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AT TEACHING LEVEL</a:t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III. QUALITY AT DEGREE LEVEL</a:t>
                      </a:r>
                      <a:endParaRPr sz="1400" u="none" cap="none" strike="noStrike"/>
                    </a:p>
                    <a:p>
                      <a:pPr indent="-4572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Noto Sans Symbols"/>
                        <a:buChar char="⮚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approval</a:t>
                      </a:r>
                      <a:endParaRPr sz="1400" u="none" cap="none" strike="noStrike"/>
                    </a:p>
                    <a:p>
                      <a:pPr indent="-4572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Noto Sans Symbols"/>
                        <a:buChar char="⮚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</a:t>
                      </a:r>
                      <a:endParaRPr sz="1400" u="none" cap="none" strike="noStrike"/>
                    </a:p>
                    <a:p>
                      <a:pPr indent="-457200" lvl="1" marL="9144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Noto Sans Symbols"/>
                        <a:buChar char="⮚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Implementation approval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427" name="Google Shape;42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87329"/>
            <a:ext cx="2447617" cy="13792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4" name="Google Shape;434;p34"/>
          <p:cNvGraphicFramePr/>
          <p:nvPr/>
        </p:nvGraphicFramePr>
        <p:xfrm>
          <a:off x="2575030" y="17608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44000"/>
              </a:tblGrid>
              <a:tr h="3817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III. QUALITY AT TEACHING LEVEL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purpose of teaching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1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0" i="1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 that students achieve the development of the competences of the Academic-Professional profile of the corresponding degree</a:t>
                      </a:r>
                      <a:endParaRPr sz="1400" u="none" cap="none" strike="noStrike"/>
                    </a:p>
                    <a:p>
                      <a:pPr indent="0" lvl="1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1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0" i="1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And, to achieve this, each university will follow its own training model, which will be deeply rooted in its identity and mission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435" name="Google Shape;43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" name="Google Shape;440;p35"/>
          <p:cNvGraphicFramePr/>
          <p:nvPr/>
        </p:nvGraphicFramePr>
        <p:xfrm>
          <a:off x="2535809" y="1565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EUROPEAN STANDARDS AND GUIDELINES (ESG vs. 2015) FOR INTERNAL QUALITY ASSURANCE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441" name="Google Shape;44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3" name="Google Shape;443;p35"/>
          <p:cNvGraphicFramePr/>
          <p:nvPr/>
        </p:nvGraphicFramePr>
        <p:xfrm>
          <a:off x="2835445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706050"/>
                <a:gridCol w="3425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Policy</a:t>
                      </a: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quality assurance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2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and Approval of </a:t>
                      </a:r>
                      <a:r>
                        <a:rPr b="1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programmes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3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Student-centred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learning, teaching and assessment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4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admission, progression, recognition and certification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5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Teaching </a:t>
                      </a:r>
                      <a:r>
                        <a:rPr b="1" lang="es-ES" sz="1800" u="none" cap="none" strike="noStrike"/>
                        <a:t>Staff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444" name="Google Shape;444;p35"/>
          <p:cNvGraphicFramePr/>
          <p:nvPr/>
        </p:nvGraphicFramePr>
        <p:xfrm>
          <a:off x="7110810" y="28162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064600"/>
                <a:gridCol w="3247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CRIT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What it is about...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6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student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</a:t>
                      </a:r>
                      <a:endParaRPr b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Information</a:t>
                      </a:r>
                      <a:r>
                        <a:rPr b="0" lang="es-ES" sz="1800" u="none" cap="none" strike="noStrike"/>
                        <a:t> management</a:t>
                      </a:r>
                      <a:endParaRPr b="0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8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Public </a:t>
                      </a:r>
                      <a:r>
                        <a:rPr b="1" lang="es-ES" sz="1800" u="none" cap="none" strike="noStrike"/>
                        <a:t>information</a:t>
                      </a:r>
                      <a:endParaRPr b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>
                          <a:solidFill>
                            <a:srgbClr val="2F5496"/>
                          </a:solidFill>
                        </a:rPr>
                        <a:t>9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</a:t>
                      </a: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periodic review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 programmes</a:t>
                      </a:r>
                      <a:endParaRPr b="0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10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Cyclical external </a:t>
                      </a:r>
                      <a:r>
                        <a:rPr b="0" i="0" lang="es-E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assurance</a:t>
                      </a:r>
                      <a:endParaRPr b="0"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45" name="Google Shape;445;p35"/>
          <p:cNvSpPr/>
          <p:nvPr/>
        </p:nvSpPr>
        <p:spPr>
          <a:xfrm rot="1312585">
            <a:off x="2128528" y="3976268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5"/>
          <p:cNvSpPr/>
          <p:nvPr/>
        </p:nvSpPr>
        <p:spPr>
          <a:xfrm rot="1312585">
            <a:off x="2175017" y="5199534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2" name="Google Shape;452;p36"/>
          <p:cNvGraphicFramePr/>
          <p:nvPr/>
        </p:nvGraphicFramePr>
        <p:xfrm>
          <a:off x="2535809" y="16873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000050"/>
              </a:tblGrid>
              <a:tr h="468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TEACHING QUALITY SYSTEM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(Requirements from the Quality Agencies)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Procedures 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 the evaluation of teaching activity – training- development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Consider the way</a:t>
                      </a:r>
                      <a:endParaRPr sz="1400" u="none" cap="none" strike="noStrike"/>
                    </a:p>
                    <a:p>
                      <a:pPr indent="-457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Teachers design, plan, develop and improve TEACHING and WHAT STUDENTS LEARN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453" name="Google Shape;45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" name="Google Shape;460;p37"/>
          <p:cNvGraphicFramePr/>
          <p:nvPr/>
        </p:nvGraphicFramePr>
        <p:xfrm>
          <a:off x="2501245" y="17533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000050"/>
              </a:tblGrid>
              <a:tr h="468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TEACHING STAFF AND TEACHING QUALITY IMPROVEMENT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461" name="Google Shape;46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37"/>
          <p:cNvGrpSpPr/>
          <p:nvPr/>
        </p:nvGrpSpPr>
        <p:grpSpPr>
          <a:xfrm>
            <a:off x="4153292" y="2266456"/>
            <a:ext cx="4951528" cy="3163382"/>
            <a:chOff x="891618" y="-61966"/>
            <a:chExt cx="4951528" cy="3163382"/>
          </a:xfrm>
        </p:grpSpPr>
        <p:sp>
          <p:nvSpPr>
            <p:cNvPr id="464" name="Google Shape;464;p37"/>
            <p:cNvSpPr/>
            <p:nvPr/>
          </p:nvSpPr>
          <p:spPr>
            <a:xfrm>
              <a:off x="1832063" y="-61966"/>
              <a:ext cx="2981770" cy="2981770"/>
            </a:xfrm>
            <a:custGeom>
              <a:rect b="b" l="l" r="r" t="t"/>
              <a:pathLst>
                <a:path extrusionOk="0" h="120000" w="120000">
                  <a:moveTo>
                    <a:pt x="87636" y="10166"/>
                  </a:moveTo>
                  <a:lnTo>
                    <a:pt x="87636" y="10166"/>
                  </a:lnTo>
                  <a:cubicBezTo>
                    <a:pt x="108371" y="21664"/>
                    <a:pt x="119819" y="44800"/>
                    <a:pt x="116383" y="68259"/>
                  </a:cubicBezTo>
                  <a:cubicBezTo>
                    <a:pt x="112946" y="91718"/>
                    <a:pt x="95343" y="110598"/>
                    <a:pt x="72182" y="115667"/>
                  </a:cubicBezTo>
                  <a:cubicBezTo>
                    <a:pt x="49021" y="120736"/>
                    <a:pt x="25141" y="110933"/>
                    <a:pt x="12221" y="91054"/>
                  </a:cubicBezTo>
                  <a:cubicBezTo>
                    <a:pt x="-700" y="71174"/>
                    <a:pt x="39" y="45372"/>
                    <a:pt x="14075" y="26264"/>
                  </a:cubicBezTo>
                  <a:lnTo>
                    <a:pt x="11793" y="24306"/>
                  </a:lnTo>
                  <a:lnTo>
                    <a:pt x="18876" y="24720"/>
                  </a:lnTo>
                  <a:lnTo>
                    <a:pt x="20622" y="31880"/>
                  </a:lnTo>
                  <a:lnTo>
                    <a:pt x="18340" y="29923"/>
                  </a:lnTo>
                  <a:lnTo>
                    <a:pt x="18340" y="29923"/>
                  </a:lnTo>
                  <a:cubicBezTo>
                    <a:pt x="5849" y="47225"/>
                    <a:pt x="5352" y="70447"/>
                    <a:pt x="17091" y="88267"/>
                  </a:cubicBezTo>
                  <a:cubicBezTo>
                    <a:pt x="28831" y="106088"/>
                    <a:pt x="50364" y="114797"/>
                    <a:pt x="71192" y="110149"/>
                  </a:cubicBezTo>
                  <a:cubicBezTo>
                    <a:pt x="92019" y="105501"/>
                    <a:pt x="107806" y="88463"/>
                    <a:pt x="110856" y="67342"/>
                  </a:cubicBezTo>
                  <a:cubicBezTo>
                    <a:pt x="113905" y="46221"/>
                    <a:pt x="103582" y="25414"/>
                    <a:pt x="84920" y="15064"/>
                  </a:cubicBezTo>
                  <a:close/>
                </a:path>
              </a:pathLst>
            </a:cu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2364031" y="596"/>
              <a:ext cx="1917834" cy="95891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7"/>
            <p:cNvSpPr txBox="1"/>
            <p:nvPr/>
          </p:nvSpPr>
          <p:spPr>
            <a:xfrm>
              <a:off x="2410841" y="47406"/>
              <a:ext cx="1824214" cy="865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Design and planning</a:t>
              </a:r>
              <a:endPara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3925312" y="1071249"/>
              <a:ext cx="1917834" cy="95891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7"/>
            <p:cNvSpPr txBox="1"/>
            <p:nvPr/>
          </p:nvSpPr>
          <p:spPr>
            <a:xfrm>
              <a:off x="3972122" y="1118059"/>
              <a:ext cx="1824214" cy="865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Teaching</a:t>
              </a:r>
              <a:endPara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2508310" y="2142499"/>
              <a:ext cx="1917834" cy="95891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7"/>
            <p:cNvSpPr txBox="1"/>
            <p:nvPr/>
          </p:nvSpPr>
          <p:spPr>
            <a:xfrm>
              <a:off x="2555120" y="2189309"/>
              <a:ext cx="1824214" cy="865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Formative assessment</a:t>
              </a:r>
              <a:endPara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(Strengths, weaknesses)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891618" y="1074802"/>
              <a:ext cx="1917834" cy="95891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7"/>
            <p:cNvSpPr txBox="1"/>
            <p:nvPr/>
          </p:nvSpPr>
          <p:spPr>
            <a:xfrm>
              <a:off x="938428" y="1121612"/>
              <a:ext cx="1824214" cy="865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Continuous improvement</a:t>
              </a:r>
              <a:endPara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0" i="0" lang="es-E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(Training, improvement actions, innovation)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p37"/>
          <p:cNvSpPr txBox="1"/>
          <p:nvPr/>
        </p:nvSpPr>
        <p:spPr>
          <a:xfrm>
            <a:off x="7277493" y="5635544"/>
            <a:ext cx="45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7"/>
          <p:cNvSpPr txBox="1"/>
          <p:nvPr/>
        </p:nvSpPr>
        <p:spPr>
          <a:xfrm>
            <a:off x="5112209" y="5979653"/>
            <a:ext cx="3706672" cy="3692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TEACHING QUALITY  ACREDITATION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5" name="Google Shape;475;p37"/>
          <p:cNvCxnSpPr/>
          <p:nvPr/>
        </p:nvCxnSpPr>
        <p:spPr>
          <a:xfrm>
            <a:off x="2829906" y="5531849"/>
            <a:ext cx="8342722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6" name="Google Shape;476;p37"/>
          <p:cNvCxnSpPr/>
          <p:nvPr/>
        </p:nvCxnSpPr>
        <p:spPr>
          <a:xfrm>
            <a:off x="6748453" y="5531849"/>
            <a:ext cx="0" cy="455514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477" name="Google Shape;47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2" name="Google Shape;482;p38"/>
          <p:cNvGraphicFramePr/>
          <p:nvPr/>
        </p:nvGraphicFramePr>
        <p:xfrm>
          <a:off x="2111607" y="13969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389675"/>
              </a:tblGrid>
              <a:tr h="5211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TEACHING STAFF COMPETENCES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es-ES" sz="1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(University of Deusto)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483" name="Google Shape;48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8"/>
          <p:cNvSpPr txBox="1"/>
          <p:nvPr/>
        </p:nvSpPr>
        <p:spPr>
          <a:xfrm>
            <a:off x="7277493" y="5635544"/>
            <a:ext cx="45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37990" y="1179888"/>
            <a:ext cx="2224726" cy="1668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p38"/>
          <p:cNvGrpSpPr/>
          <p:nvPr/>
        </p:nvGrpSpPr>
        <p:grpSpPr>
          <a:xfrm>
            <a:off x="4634985" y="1902933"/>
            <a:ext cx="4490149" cy="4130023"/>
            <a:chOff x="1263791" y="-28080"/>
            <a:chExt cx="4490149" cy="4130023"/>
          </a:xfrm>
        </p:grpSpPr>
        <p:sp>
          <p:nvSpPr>
            <p:cNvPr id="488" name="Google Shape;488;p38"/>
            <p:cNvSpPr/>
            <p:nvPr/>
          </p:nvSpPr>
          <p:spPr>
            <a:xfrm>
              <a:off x="2916839" y="-28080"/>
              <a:ext cx="1260580" cy="123015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8"/>
            <p:cNvSpPr txBox="1"/>
            <p:nvPr/>
          </p:nvSpPr>
          <p:spPr>
            <a:xfrm>
              <a:off x="3101447" y="152073"/>
              <a:ext cx="891364" cy="869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F5496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Design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2F5496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2F5496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Planning</a:t>
              </a:r>
              <a:endParaRPr b="1" i="0" sz="1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38"/>
            <p:cNvSpPr/>
            <p:nvPr/>
          </p:nvSpPr>
          <p:spPr>
            <a:xfrm rot="2160000">
              <a:off x="4122423" y="902788"/>
              <a:ext cx="290153" cy="41517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A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8"/>
            <p:cNvSpPr txBox="1"/>
            <p:nvPr/>
          </p:nvSpPr>
          <p:spPr>
            <a:xfrm rot="2160000">
              <a:off x="4130735" y="960242"/>
              <a:ext cx="203107" cy="249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4327952" y="1057240"/>
              <a:ext cx="1425988" cy="1230159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8"/>
            <p:cNvSpPr txBox="1"/>
            <p:nvPr/>
          </p:nvSpPr>
          <p:spPr>
            <a:xfrm>
              <a:off x="4536783" y="1237393"/>
              <a:ext cx="1008326" cy="869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F5496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Pedagogical </a:t>
              </a:r>
              <a:r>
                <a:rPr b="1" i="0" lang="es-ES" sz="12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Management</a:t>
              </a:r>
              <a:endParaRPr b="1" i="0" sz="1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38"/>
            <p:cNvSpPr/>
            <p:nvPr/>
          </p:nvSpPr>
          <p:spPr>
            <a:xfrm rot="5811245">
              <a:off x="4784231" y="2349713"/>
              <a:ext cx="300679" cy="41517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A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8"/>
            <p:cNvSpPr txBox="1"/>
            <p:nvPr/>
          </p:nvSpPr>
          <p:spPr>
            <a:xfrm rot="-4988755">
              <a:off x="4834716" y="2387969"/>
              <a:ext cx="210475" cy="249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4153390" y="2843703"/>
              <a:ext cx="1345646" cy="123015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8"/>
            <p:cNvSpPr txBox="1"/>
            <p:nvPr/>
          </p:nvSpPr>
          <p:spPr>
            <a:xfrm>
              <a:off x="4350455" y="3023856"/>
              <a:ext cx="951516" cy="869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F5496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Tutoring</a:t>
              </a:r>
              <a:endParaRPr b="1" i="0" sz="1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2F5496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and Assessment</a:t>
              </a:r>
              <a:endParaRPr b="1" i="0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38"/>
            <p:cNvSpPr/>
            <p:nvPr/>
          </p:nvSpPr>
          <p:spPr>
            <a:xfrm rot="-10752586">
              <a:off x="3580901" y="3236808"/>
              <a:ext cx="404637" cy="41517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A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8"/>
            <p:cNvSpPr txBox="1"/>
            <p:nvPr/>
          </p:nvSpPr>
          <p:spPr>
            <a:xfrm rot="47414">
              <a:off x="3702286" y="3320681"/>
              <a:ext cx="283246" cy="249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1857634" y="2754870"/>
              <a:ext cx="1532532" cy="134707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8"/>
            <p:cNvSpPr txBox="1"/>
            <p:nvPr/>
          </p:nvSpPr>
          <p:spPr>
            <a:xfrm>
              <a:off x="2082068" y="2952144"/>
              <a:ext cx="1083664" cy="952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F5496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Review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2F5496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and Improvement</a:t>
              </a:r>
              <a:endParaRPr b="1" i="0" sz="1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38"/>
            <p:cNvSpPr/>
            <p:nvPr/>
          </p:nvSpPr>
          <p:spPr>
            <a:xfrm rot="-6480000">
              <a:off x="2225559" y="2364255"/>
              <a:ext cx="240054" cy="41517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A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8"/>
            <p:cNvSpPr txBox="1"/>
            <p:nvPr/>
          </p:nvSpPr>
          <p:spPr>
            <a:xfrm rot="4320000">
              <a:off x="2272694" y="2481537"/>
              <a:ext cx="168038" cy="249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1263791" y="966639"/>
              <a:ext cx="1579044" cy="1411361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8"/>
            <p:cNvSpPr txBox="1"/>
            <p:nvPr/>
          </p:nvSpPr>
          <p:spPr>
            <a:xfrm>
              <a:off x="1495037" y="1173328"/>
              <a:ext cx="1116552" cy="997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F5496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Collegiality</a:t>
              </a:r>
              <a:endParaRPr b="1" i="0" sz="1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38"/>
            <p:cNvSpPr/>
            <p:nvPr/>
          </p:nvSpPr>
          <p:spPr>
            <a:xfrm rot="-2160000">
              <a:off x="2725100" y="887261"/>
              <a:ext cx="246064" cy="41517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A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8"/>
            <p:cNvSpPr txBox="1"/>
            <p:nvPr/>
          </p:nvSpPr>
          <p:spPr>
            <a:xfrm rot="-2160000">
              <a:off x="2732149" y="991992"/>
              <a:ext cx="172245" cy="249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t/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p38"/>
          <p:cNvSpPr txBox="1"/>
          <p:nvPr/>
        </p:nvSpPr>
        <p:spPr>
          <a:xfrm>
            <a:off x="2813188" y="3273394"/>
            <a:ext cx="190667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Institutional commitmment</a:t>
            </a:r>
            <a:endParaRPr b="0" i="0" sz="1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Ethic engagement</a:t>
            </a:r>
            <a:endParaRPr b="0" i="0" sz="1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Team work</a:t>
            </a:r>
            <a:endParaRPr b="0" i="0" sz="1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Teaching innovation</a:t>
            </a:r>
            <a:endParaRPr b="0" i="0" sz="1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38"/>
          <p:cNvSpPr txBox="1"/>
          <p:nvPr/>
        </p:nvSpPr>
        <p:spPr>
          <a:xfrm>
            <a:off x="7583342" y="2130457"/>
            <a:ext cx="7216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 b="0" i="0" sz="1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Planning</a:t>
            </a:r>
            <a:endParaRPr b="0" i="0" sz="1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ICT 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8"/>
          <p:cNvSpPr/>
          <p:nvPr/>
        </p:nvSpPr>
        <p:spPr>
          <a:xfrm>
            <a:off x="8628090" y="4950248"/>
            <a:ext cx="1452303" cy="1169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8"/>
          <p:cNvSpPr txBox="1"/>
          <p:nvPr/>
        </p:nvSpPr>
        <p:spPr>
          <a:xfrm>
            <a:off x="9133716" y="3181062"/>
            <a:ext cx="160056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Learning management</a:t>
            </a:r>
            <a:b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Time management</a:t>
            </a:r>
            <a:b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b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Interpersonal relations</a:t>
            </a:r>
            <a:b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Learning climate</a:t>
            </a:r>
            <a:endParaRPr b="0" i="0" sz="1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8"/>
          <p:cNvSpPr txBox="1"/>
          <p:nvPr/>
        </p:nvSpPr>
        <p:spPr>
          <a:xfrm>
            <a:off x="7944178" y="5824082"/>
            <a:ext cx="206518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Learning assessment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Student guidance and support</a:t>
            </a:r>
            <a:endParaRPr b="0" i="0" sz="1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8"/>
          <p:cNvSpPr txBox="1"/>
          <p:nvPr/>
        </p:nvSpPr>
        <p:spPr>
          <a:xfrm>
            <a:off x="2680483" y="4884920"/>
            <a:ext cx="261937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Self-assessment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orientation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Results orientation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Professional development orientation</a:t>
            </a:r>
            <a:endParaRPr b="0" i="0" sz="1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8" name="Google Shape;518;p39"/>
          <p:cNvGraphicFramePr/>
          <p:nvPr/>
        </p:nvGraphicFramePr>
        <p:xfrm>
          <a:off x="2535808" y="16873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341975"/>
              </a:tblGrid>
              <a:tr h="4553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ASSESSMENT OF TEACHERS COMPETENCES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(University of Deusto)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Formative                                                      Accreditative</a:t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Self-evaluation                                             Quality Agencies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 surveys                                          Students</a:t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                   Other colleagues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                   Department direction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519" name="Google Shape;51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24108" y="2870462"/>
            <a:ext cx="2784833" cy="2784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" name="Google Shape;122;p4"/>
          <p:cNvGraphicFramePr/>
          <p:nvPr/>
        </p:nvGraphicFramePr>
        <p:xfrm>
          <a:off x="424207" y="13969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11123625"/>
              </a:tblGrid>
              <a:tr h="1138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QUALITY ASSURANCE SYSTEM IN EUROPEAN HIGHER EDUCATION</a:t>
                      </a:r>
                      <a:endParaRPr sz="1400" u="none" cap="none" strike="noStrike"/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           WHAT IS BEYOND THE REQUIREMENT?</a:t>
                      </a:r>
                      <a:endParaRPr b="1" i="0" sz="24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23" name="Google Shape;12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5" name="Google Shape;125;p4"/>
          <p:cNvGraphicFramePr/>
          <p:nvPr/>
        </p:nvGraphicFramePr>
        <p:xfrm>
          <a:off x="509047" y="26507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34575"/>
              </a:tblGrid>
              <a:tr h="3607550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Where does the European requirement for a quality assurance system in universities come from?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What is a quality standard, who sets it, what are the criteria?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What could a quality assurance system in teaching be like?</a:t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s-ES" sz="2800" u="none" cap="none" strike="noStrike">
                          <a:solidFill>
                            <a:srgbClr val="2F5496"/>
                          </a:solidFill>
                        </a:rPr>
                        <a:t>What could be the dynamic of a quality assurance system for university degrees?</a:t>
                      </a:r>
                      <a:endParaRPr sz="28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6" name="Google Shape;126;p4"/>
          <p:cNvGraphicFramePr/>
          <p:nvPr/>
        </p:nvGraphicFramePr>
        <p:xfrm>
          <a:off x="9643620" y="28053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2339425"/>
              </a:tblGrid>
              <a:tr h="360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27" name="Google Shape;12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99947" y="3446639"/>
            <a:ext cx="2026764" cy="211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7" name="Google Shape;527;p40"/>
          <p:cNvGraphicFramePr/>
          <p:nvPr/>
        </p:nvGraphicFramePr>
        <p:xfrm>
          <a:off x="2535807" y="1396980"/>
          <a:ext cx="3000000" cy="3000000"/>
        </p:xfrm>
        <a:graphic>
          <a:graphicData uri="http://schemas.openxmlformats.org/drawingml/2006/table">
            <a:tbl>
              <a:tblPr bandRow="1" firstRow="1">
                <a:gradFill>
                  <a:gsLst>
                    <a:gs pos="0">
                      <a:srgbClr val="A6B6DE"/>
                    </a:gs>
                    <a:gs pos="50000">
                      <a:srgbClr val="98AAD9"/>
                    </a:gs>
                    <a:gs pos="100000">
                      <a:srgbClr val="859CD7"/>
                    </a:gs>
                  </a:gsLst>
                  <a:lin ang="5400000" scaled="0"/>
                </a:gradFill>
                <a:tableStyleId>{30CCE2A3-D5E1-49D6-970B-A266694AB03C}</a:tableStyleId>
              </a:tblPr>
              <a:tblGrid>
                <a:gridCol w="9341975"/>
              </a:tblGrid>
              <a:tr h="4553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s-ES" sz="2800" u="none" cap="none" strike="noStrike"/>
                        <a:t>ACCREDITATIVE ASSESSMENT OF TEACHER COMPETENCES (University of Deusto)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/>
                </a:tc>
              </a:tr>
            </a:tbl>
          </a:graphicData>
        </a:graphic>
      </p:graphicFrame>
      <p:pic>
        <p:nvPicPr>
          <p:cNvPr id="528" name="Google Shape;52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0" name="Google Shape;530;p40"/>
          <p:cNvGraphicFramePr/>
          <p:nvPr/>
        </p:nvGraphicFramePr>
        <p:xfrm>
          <a:off x="3142789" y="249777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LEVEL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COMPETENCE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WHAT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WHO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RENEWABLE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1. Label 1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Design and Planning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Student Learning Guide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External 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Peer review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Students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No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2. Label 2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Pedagogical management, Tutoring and assessment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Portfolio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External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Peer review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Students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No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3. Label 3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Review and improvement, Collegiality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Self-report 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External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Depart. Direct. 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Students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>
                          <a:solidFill>
                            <a:srgbClr val="2F5496"/>
                          </a:solidFill>
                        </a:rPr>
                        <a:t>Every five years</a:t>
                      </a:r>
                      <a:endParaRPr sz="1800" u="none" cap="none" strike="noStrike">
                        <a:solidFill>
                          <a:srgbClr val="2F5496"/>
                        </a:solidFill>
                      </a:endParaRPr>
                    </a:p>
                  </a:txBody>
                  <a:tcPr marT="45725" marB="45725" marR="91450" marL="91450">
                    <a:lnL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2F549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1" name="Google Shape;531;p40"/>
          <p:cNvGraphicFramePr/>
          <p:nvPr/>
        </p:nvGraphicFramePr>
        <p:xfrm>
          <a:off x="3142790" y="59436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…. 4. Label 4…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Academic approach to teaching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???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External</a:t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???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???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532" name="Google Shape;53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7" name="Google Shape;537;p41"/>
          <p:cNvGraphicFramePr/>
          <p:nvPr/>
        </p:nvGraphicFramePr>
        <p:xfrm>
          <a:off x="2535809" y="16873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000050"/>
              </a:tblGrid>
              <a:tr h="468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ACCREDITATIVE ASSESSMENT OF TEACHER COMPETENCES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Our experience…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4572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Recognize good teaching</a:t>
                      </a:r>
                      <a:endParaRPr sz="1400" u="none" cap="none" strike="noStrike"/>
                    </a:p>
                    <a:p>
                      <a:pPr indent="-4572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Voluntary, with incentives</a:t>
                      </a:r>
                      <a:endParaRPr sz="1400" u="none" cap="none" strike="noStrike"/>
                    </a:p>
                    <a:p>
                      <a:pPr indent="-2794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538" name="Google Shape;53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0650" y="2130457"/>
            <a:ext cx="2156669" cy="1305796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1"/>
          <p:cNvSpPr txBox="1"/>
          <p:nvPr/>
        </p:nvSpPr>
        <p:spPr>
          <a:xfrm>
            <a:off x="2978871" y="4418251"/>
            <a:ext cx="327519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Char char="•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Teachers and levels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Char char="•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Need for support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41"/>
          <p:cNvSpPr txBox="1"/>
          <p:nvPr/>
        </p:nvSpPr>
        <p:spPr>
          <a:xfrm>
            <a:off x="6697125" y="4053711"/>
            <a:ext cx="3916778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Postgraduate studies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Student participation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Teachers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More alligned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Char char="•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Define Label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93677" y="3115306"/>
            <a:ext cx="930832" cy="311581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1"/>
          <p:cNvSpPr/>
          <p:nvPr/>
        </p:nvSpPr>
        <p:spPr>
          <a:xfrm>
            <a:off x="6386819" y="4577429"/>
            <a:ext cx="488200" cy="447774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1"/>
          <p:cNvSpPr/>
          <p:nvPr/>
        </p:nvSpPr>
        <p:spPr>
          <a:xfrm>
            <a:off x="6875022" y="4134747"/>
            <a:ext cx="127800" cy="20964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1296185"/>
            <a:ext cx="2224726" cy="166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1" name="Google Shape;551;p42"/>
          <p:cNvGraphicFramePr/>
          <p:nvPr/>
        </p:nvGraphicFramePr>
        <p:xfrm>
          <a:off x="2149497" y="13969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386350"/>
              </a:tblGrid>
              <a:tr h="5298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MONITORING OUR DEGREE QUALITY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PRACTICE</a:t>
                      </a:r>
                      <a:endParaRPr sz="1400" u="none" cap="none" strike="noStrike"/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552" name="Google Shape;55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2"/>
          <p:cNvSpPr txBox="1"/>
          <p:nvPr/>
        </p:nvSpPr>
        <p:spPr>
          <a:xfrm>
            <a:off x="6290033" y="3051610"/>
            <a:ext cx="4959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Please,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put your sticker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in a visible place </a:t>
            </a: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to form groups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" name="Google Shape;55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0" cy="12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3313016" y="3152490"/>
            <a:ext cx="2607640" cy="130382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2"/>
          <p:cNvSpPr txBox="1"/>
          <p:nvPr/>
        </p:nvSpPr>
        <p:spPr>
          <a:xfrm>
            <a:off x="2173678" y="5034264"/>
            <a:ext cx="4982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You will have to sit near the ones with the same colour and size.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7333289" y="4952939"/>
            <a:ext cx="1259497" cy="85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769558" y="4845781"/>
            <a:ext cx="1323722" cy="78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07145" y="5857597"/>
            <a:ext cx="1327354" cy="68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72710" y="5726761"/>
            <a:ext cx="1334532" cy="8893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2" name="Google Shape;562;p42"/>
          <p:cNvCxnSpPr/>
          <p:nvPr/>
        </p:nvCxnSpPr>
        <p:spPr>
          <a:xfrm>
            <a:off x="2320413" y="4732820"/>
            <a:ext cx="8908026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3" name="Google Shape;563;p42"/>
          <p:cNvCxnSpPr/>
          <p:nvPr/>
        </p:nvCxnSpPr>
        <p:spPr>
          <a:xfrm>
            <a:off x="2320413" y="2771162"/>
            <a:ext cx="8908026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4" name="Google Shape;564;p42"/>
          <p:cNvSpPr/>
          <p:nvPr/>
        </p:nvSpPr>
        <p:spPr>
          <a:xfrm>
            <a:off x="2535810" y="1648238"/>
            <a:ext cx="1478518" cy="758952"/>
          </a:xfrm>
          <a:prstGeom prst="ellipseRibbon2">
            <a:avLst>
              <a:gd fmla="val 25000" name="adj1"/>
              <a:gd fmla="val 50000" name="adj2"/>
              <a:gd fmla="val 12500" name="adj3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Break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3"/>
          <p:cNvSpPr txBox="1"/>
          <p:nvPr/>
        </p:nvSpPr>
        <p:spPr>
          <a:xfrm>
            <a:off x="2535810" y="3319761"/>
            <a:ext cx="473507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On-going monitoring 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periodic review of programmes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2" name="Google Shape;57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0" cy="12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3"/>
          <p:cNvSpPr/>
          <p:nvPr/>
        </p:nvSpPr>
        <p:spPr>
          <a:xfrm rot="-1189432">
            <a:off x="249700" y="2831499"/>
            <a:ext cx="3063713" cy="1226391"/>
          </a:xfrm>
          <a:prstGeom prst="irregularSeal2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Criterium 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3"/>
          <p:cNvSpPr txBox="1"/>
          <p:nvPr/>
        </p:nvSpPr>
        <p:spPr>
          <a:xfrm>
            <a:off x="1877227" y="1112376"/>
            <a:ext cx="3729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Please, sit near the ones with the same colour and size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5" name="Google Shape;575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130261" y="858872"/>
            <a:ext cx="1259498" cy="85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34748" y="1714915"/>
            <a:ext cx="1323722" cy="78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02890" y="1272223"/>
            <a:ext cx="1327354" cy="68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95394" y="1884994"/>
            <a:ext cx="1334531" cy="8893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9" name="Google Shape;579;p43"/>
          <p:cNvCxnSpPr/>
          <p:nvPr/>
        </p:nvCxnSpPr>
        <p:spPr>
          <a:xfrm>
            <a:off x="1820793" y="3224531"/>
            <a:ext cx="8908026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0" name="Google Shape;580;p43"/>
          <p:cNvSpPr txBox="1"/>
          <p:nvPr/>
        </p:nvSpPr>
        <p:spPr>
          <a:xfrm>
            <a:off x="353199" y="4939722"/>
            <a:ext cx="677704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 simulation of a monitoring quality meeting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of your degree: A role play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43"/>
          <p:cNvSpPr txBox="1"/>
          <p:nvPr/>
        </p:nvSpPr>
        <p:spPr>
          <a:xfrm>
            <a:off x="132525" y="4310657"/>
            <a:ext cx="26059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SOME 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90615" y="3726924"/>
            <a:ext cx="3011968" cy="301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4"/>
          <p:cNvSpPr txBox="1"/>
          <p:nvPr/>
        </p:nvSpPr>
        <p:spPr>
          <a:xfrm>
            <a:off x="1267905" y="3188832"/>
            <a:ext cx="105684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responsible for Quality in the Faculty </a:t>
            </a: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of Law. 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responsible for the degree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 member of 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department of the university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upport staff </a:t>
            </a: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 the Faculty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Employers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Teachers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Undergraduate Students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Graduate Students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0" cy="12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4"/>
          <p:cNvSpPr txBox="1"/>
          <p:nvPr/>
        </p:nvSpPr>
        <p:spPr>
          <a:xfrm>
            <a:off x="1820793" y="1068050"/>
            <a:ext cx="361361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COMMITTEE: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Annual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44"/>
          <p:cNvSpPr/>
          <p:nvPr/>
        </p:nvSpPr>
        <p:spPr>
          <a:xfrm>
            <a:off x="759588" y="2551206"/>
            <a:ext cx="781572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COMPOSITION OF THE QUALITY COMMITTEE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3" name="Google Shape;593;p44"/>
          <p:cNvCxnSpPr/>
          <p:nvPr/>
        </p:nvCxnSpPr>
        <p:spPr>
          <a:xfrm>
            <a:off x="826995" y="3083129"/>
            <a:ext cx="8908026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45"/>
          <p:cNvSpPr txBox="1"/>
          <p:nvPr/>
        </p:nvSpPr>
        <p:spPr>
          <a:xfrm>
            <a:off x="1267905" y="3188832"/>
            <a:ext cx="5002844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Teaching surveys (global data)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General satisfaction surveys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Final Degree  Project Survey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External intership Survey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Mobility Survey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0" cy="12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5"/>
          <p:cNvSpPr txBox="1"/>
          <p:nvPr/>
        </p:nvSpPr>
        <p:spPr>
          <a:xfrm>
            <a:off x="1820793" y="1068050"/>
            <a:ext cx="361361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COMMITTEE: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Annual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5"/>
          <p:cNvSpPr/>
          <p:nvPr/>
        </p:nvSpPr>
        <p:spPr>
          <a:xfrm>
            <a:off x="759588" y="2551206"/>
            <a:ext cx="828281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YOU HAVE ADDITIONAL INFORMATION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4" name="Google Shape;604;p45"/>
          <p:cNvCxnSpPr/>
          <p:nvPr/>
        </p:nvCxnSpPr>
        <p:spPr>
          <a:xfrm>
            <a:off x="826995" y="3083129"/>
            <a:ext cx="8908026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46"/>
          <p:cNvSpPr txBox="1"/>
          <p:nvPr/>
        </p:nvSpPr>
        <p:spPr>
          <a:xfrm>
            <a:off x="1267905" y="3188832"/>
            <a:ext cx="10795328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rabicPeriod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degree is assessed in relation to 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academic year </a:t>
            </a: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under análisis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rabicPeriod"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Strengths, weaknesses and actions for improvement</a:t>
            </a: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  by consensus from all of the components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3.    </a:t>
            </a:r>
            <a:r>
              <a:rPr b="0" i="0" lang="es-ES" sz="2800" u="none" cap="none" strike="noStrik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Modifications to be made to the initial degree design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0" cy="12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6"/>
          <p:cNvSpPr txBox="1"/>
          <p:nvPr/>
        </p:nvSpPr>
        <p:spPr>
          <a:xfrm>
            <a:off x="1820793" y="1068050"/>
            <a:ext cx="361361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COMMITTEE: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Annual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46"/>
          <p:cNvSpPr/>
          <p:nvPr/>
        </p:nvSpPr>
        <p:spPr>
          <a:xfrm>
            <a:off x="759588" y="2551206"/>
            <a:ext cx="1088445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THREE STEPS IN YOUR MEETING (focus on the two first, please)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5" name="Google Shape;615;p46"/>
          <p:cNvCxnSpPr/>
          <p:nvPr/>
        </p:nvCxnSpPr>
        <p:spPr>
          <a:xfrm>
            <a:off x="826995" y="3083129"/>
            <a:ext cx="10692560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47"/>
          <p:cNvSpPr txBox="1"/>
          <p:nvPr/>
        </p:nvSpPr>
        <p:spPr>
          <a:xfrm>
            <a:off x="1267905" y="2576043"/>
            <a:ext cx="77763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rabicPeriod"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management of the degree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Organization and development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Information and transparency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Quality System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rabicPeriod"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resources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Academic personnel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Support staff, material resources and services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rabicPeriod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results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Learning results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Satisfaction indicators</a:t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3" name="Google Shape;623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0" cy="12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7"/>
          <p:cNvSpPr txBox="1"/>
          <p:nvPr/>
        </p:nvSpPr>
        <p:spPr>
          <a:xfrm>
            <a:off x="1820793" y="1068050"/>
            <a:ext cx="361361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COMMITTEE: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Annual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47"/>
          <p:cNvSpPr/>
          <p:nvPr/>
        </p:nvSpPr>
        <p:spPr>
          <a:xfrm>
            <a:off x="1703485" y="1938461"/>
            <a:ext cx="648363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1. HOW DID IT GO IN THE COURSE?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6" name="Google Shape;626;p47"/>
          <p:cNvCxnSpPr/>
          <p:nvPr/>
        </p:nvCxnSpPr>
        <p:spPr>
          <a:xfrm>
            <a:off x="220674" y="2528868"/>
            <a:ext cx="10692560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8"/>
          <p:cNvSpPr txBox="1"/>
          <p:nvPr/>
        </p:nvSpPr>
        <p:spPr>
          <a:xfrm>
            <a:off x="1522429" y="3316155"/>
            <a:ext cx="427251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Strengths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Weaknesses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AutoNum type="alphaLcPeriod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Improvement actions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" name="Google Shape;634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0" cy="12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8"/>
          <p:cNvSpPr txBox="1"/>
          <p:nvPr/>
        </p:nvSpPr>
        <p:spPr>
          <a:xfrm>
            <a:off x="1820793" y="1068050"/>
            <a:ext cx="361361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COMMITTEE: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Annual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48"/>
          <p:cNvSpPr/>
          <p:nvPr/>
        </p:nvSpPr>
        <p:spPr>
          <a:xfrm>
            <a:off x="1522429" y="2479942"/>
            <a:ext cx="1032917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2. STRENGTHS AND WEAKNESSES. IMPROVEMENT ACTIONS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7" name="Google Shape;637;p48"/>
          <p:cNvCxnSpPr/>
          <p:nvPr/>
        </p:nvCxnSpPr>
        <p:spPr>
          <a:xfrm flipH="1" rot="10800000">
            <a:off x="229743" y="3179652"/>
            <a:ext cx="11732514" cy="31095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8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6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9"/>
          <p:cNvSpPr txBox="1"/>
          <p:nvPr/>
        </p:nvSpPr>
        <p:spPr>
          <a:xfrm>
            <a:off x="1267905" y="3188832"/>
            <a:ext cx="105684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responsible for Quality in the Faculty </a:t>
            </a: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of Law. </a:t>
            </a:r>
            <a:r>
              <a:rPr b="1" i="0" lang="es-ES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Coordinates the meeting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responsible for the degree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A member of the </a:t>
            </a:r>
            <a:r>
              <a:rPr b="1" i="0" lang="es-ES" sz="2800" u="none" cap="none" strike="noStrik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quality department of the university</a:t>
            </a:r>
            <a:endParaRPr b="1" i="0" sz="2800" u="none" cap="none" strike="noStrike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At least, a representant of the </a:t>
            </a:r>
            <a:r>
              <a:rPr b="1" i="0" lang="es-ES" sz="2800" u="none" cap="none" strike="noStrik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support staff </a:t>
            </a:r>
            <a:r>
              <a:rPr b="0" i="0" lang="es-ES" sz="2800" u="none" cap="none" strike="noStrik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in the Faculty</a:t>
            </a:r>
            <a:endParaRPr b="0" i="0" sz="2800" u="none" cap="none" strike="noStrike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At least, a representant of 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employers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At least,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representant of 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teachers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At least, a representant of 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undergraduate students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Calibri"/>
              <a:buChar char="-"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At least, a representant of the </a:t>
            </a: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graduate students</a:t>
            </a:r>
            <a:endParaRPr b="1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1" cy="1225551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9"/>
          <p:cNvSpPr txBox="1"/>
          <p:nvPr/>
        </p:nvSpPr>
        <p:spPr>
          <a:xfrm>
            <a:off x="1820793" y="1068050"/>
            <a:ext cx="3613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COMMITTEE: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Annual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49"/>
          <p:cNvSpPr/>
          <p:nvPr/>
        </p:nvSpPr>
        <p:spPr>
          <a:xfrm>
            <a:off x="759588" y="2551206"/>
            <a:ext cx="7815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COMPOSITION OF THE QUALITY COMMITTEE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8" name="Google Shape;648;p49"/>
          <p:cNvCxnSpPr/>
          <p:nvPr/>
        </p:nvCxnSpPr>
        <p:spPr>
          <a:xfrm>
            <a:off x="826995" y="3083129"/>
            <a:ext cx="8907900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" name="Google Shape;132;p5"/>
          <p:cNvGraphicFramePr/>
          <p:nvPr/>
        </p:nvGraphicFramePr>
        <p:xfrm>
          <a:off x="481740" y="13969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8589700"/>
              </a:tblGrid>
              <a:tr h="497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es-ES" sz="32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AGENDA FOR THE SESSION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5" name="Google Shape;135;p5"/>
          <p:cNvGraphicFramePr/>
          <p:nvPr/>
        </p:nvGraphicFramePr>
        <p:xfrm>
          <a:off x="712584" y="22121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2170175"/>
                <a:gridCol w="5957825"/>
              </a:tblGrid>
              <a:tr h="61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ES" sz="2800" u="none" cap="none" strike="noStrike"/>
                        <a:t>9:00 – 10:15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ES" sz="2800" u="none" cap="none" strike="noStrike"/>
                        <a:t>Presentation</a:t>
                      </a:r>
                      <a:endParaRPr sz="2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I. The European Quality Assurance System</a:t>
                      </a:r>
                      <a:endParaRPr b="0" sz="2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s-E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II. Different levels in Quality Systems</a:t>
                      </a:r>
                      <a:endParaRPr b="0" sz="2800" u="none" cap="none" strike="noStrike"/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The Processes as a first level</a:t>
                      </a:r>
                      <a:endParaRPr b="0" sz="1800" u="none" cap="none" strike="noStrike"/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Monitoring Quality in Teaching</a:t>
                      </a:r>
                      <a:endParaRPr b="0" sz="1800" u="none" cap="none" strike="noStrike"/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es-ES" sz="1800" u="none" cap="none" strike="noStrike"/>
                        <a:t>Monitoring Quality in the Degrees</a:t>
                      </a:r>
                      <a:endParaRPr b="0"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sz="1800" u="none" cap="none" strike="noStrike"/>
                    </a:p>
                  </a:txBody>
                  <a:tcPr marT="45725" marB="45725" marR="91450" marL="91450" anchor="ctr"/>
                </a:tc>
              </a:tr>
              <a:tr h="61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ES" sz="2800" u="none" cap="none" strike="noStrike"/>
                        <a:t>10:15 – 11:30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-ES" sz="2400" u="none" cap="none" strike="noStrike"/>
                        <a:t>A little practice : time to monitor your degrees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  <a:tr h="61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ES" sz="2800" u="none" cap="none" strike="noStrike"/>
                        <a:t>11:30 – 12:00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s-ES" sz="2400" u="none" cap="none" strike="noStrike"/>
                        <a:t>Sharing of views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ES" sz="2800" u="none" cap="none" strike="noStrike"/>
                        <a:t>Conclusions</a:t>
                      </a:r>
                      <a:endParaRPr sz="28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136" name="Google Shape;13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02272" y="2031659"/>
            <a:ext cx="2339418" cy="3533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8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6" cy="1379236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50"/>
          <p:cNvSpPr txBox="1"/>
          <p:nvPr/>
        </p:nvSpPr>
        <p:spPr>
          <a:xfrm>
            <a:off x="1267905" y="3188832"/>
            <a:ext cx="10568400" cy="3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-ES" sz="3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To reach an agreement on improvement actions </a:t>
            </a:r>
            <a:endParaRPr b="1" i="0" sz="3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-ES" sz="3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when you consider them necessary</a:t>
            </a:r>
            <a:endParaRPr b="1" i="0" sz="3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-ES" sz="3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And…</a:t>
            </a:r>
            <a:endParaRPr b="1" i="0" sz="3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-ES" sz="3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To share them afterwards</a:t>
            </a:r>
            <a:endParaRPr b="1" i="0" sz="3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6" name="Google Shape;656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1" cy="122555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50"/>
          <p:cNvSpPr txBox="1"/>
          <p:nvPr/>
        </p:nvSpPr>
        <p:spPr>
          <a:xfrm>
            <a:off x="1820793" y="1068050"/>
            <a:ext cx="3613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COMMITTEE: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Annual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50"/>
          <p:cNvSpPr/>
          <p:nvPr/>
        </p:nvSpPr>
        <p:spPr>
          <a:xfrm>
            <a:off x="759588" y="2551206"/>
            <a:ext cx="7815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YOUR AIM AS A GROUP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9" name="Google Shape;659;p50"/>
          <p:cNvCxnSpPr/>
          <p:nvPr/>
        </p:nvCxnSpPr>
        <p:spPr>
          <a:xfrm>
            <a:off x="826995" y="3083129"/>
            <a:ext cx="8907900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8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6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674" y="1272223"/>
            <a:ext cx="1708151" cy="122555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51"/>
          <p:cNvSpPr txBox="1"/>
          <p:nvPr/>
        </p:nvSpPr>
        <p:spPr>
          <a:xfrm>
            <a:off x="1820793" y="1068050"/>
            <a:ext cx="3613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QUALITY COMMITTEE: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Annual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68" name="Google Shape;668;p51"/>
          <p:cNvGraphicFramePr/>
          <p:nvPr/>
        </p:nvGraphicFramePr>
        <p:xfrm>
          <a:off x="952500" y="2857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{966DC42F-6775-43C1-8FE0-F913E4164D71}</a:tableStyleId>
              </a:tblPr>
              <a:tblGrid>
                <a:gridCol w="3429000"/>
                <a:gridCol w="3429000"/>
                <a:gridCol w="34290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s-ES" sz="1400" u="none" cap="none" strike="noStrike"/>
                        <a:t>IMPROVEMENT AREA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s-ES" sz="1400" u="none" cap="none" strike="noStrike"/>
                        <a:t>WEAKNESS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s-ES" sz="1400" u="none" cap="none" strike="noStrike"/>
                        <a:t>IMPROVEMENT ACTION 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/>
                        <a:t>eg.. Teaching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/>
                        <a:t>…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/>
                        <a:t>…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/>
                        <a:t>…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/>
                        <a:t>…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/>
                        <a:t>…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" name="Google Shape;673;p52"/>
          <p:cNvGraphicFramePr/>
          <p:nvPr/>
        </p:nvGraphicFramePr>
        <p:xfrm>
          <a:off x="2406187" y="12744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000050"/>
              </a:tblGrid>
              <a:tr h="46851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MONITORING OUR DEGREE. Our experience…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674" name="Google Shape;67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622" y="1199296"/>
            <a:ext cx="2276565" cy="1393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52"/>
          <p:cNvSpPr/>
          <p:nvPr/>
        </p:nvSpPr>
        <p:spPr>
          <a:xfrm>
            <a:off x="2613126" y="1569471"/>
            <a:ext cx="1272618" cy="1305796"/>
          </a:xfrm>
          <a:prstGeom prst="irregularSeal1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recap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52"/>
          <p:cNvSpPr txBox="1"/>
          <p:nvPr/>
        </p:nvSpPr>
        <p:spPr>
          <a:xfrm>
            <a:off x="3977411" y="1667828"/>
            <a:ext cx="265156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Degree designe</a:t>
            </a:r>
            <a:endParaRPr b="0" i="0" sz="2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First step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Our reference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To communicate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To redirect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52"/>
          <p:cNvSpPr/>
          <p:nvPr/>
        </p:nvSpPr>
        <p:spPr>
          <a:xfrm>
            <a:off x="6906209" y="2177552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52"/>
          <p:cNvSpPr txBox="1"/>
          <p:nvPr/>
        </p:nvSpPr>
        <p:spPr>
          <a:xfrm>
            <a:off x="7994742" y="2158258"/>
            <a:ext cx="33521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Monitoring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52"/>
          <p:cNvSpPr txBox="1"/>
          <p:nvPr/>
        </p:nvSpPr>
        <p:spPr>
          <a:xfrm>
            <a:off x="2455383" y="3326019"/>
            <a:ext cx="8922726" cy="5534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52"/>
          <p:cNvSpPr txBox="1"/>
          <p:nvPr/>
        </p:nvSpPr>
        <p:spPr>
          <a:xfrm>
            <a:off x="4317476" y="565870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52"/>
          <p:cNvSpPr txBox="1"/>
          <p:nvPr/>
        </p:nvSpPr>
        <p:spPr>
          <a:xfrm>
            <a:off x="3099766" y="3519743"/>
            <a:ext cx="33677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 shift in the burden of the proof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Increase of university staff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Difficulties in the beginning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Teachers overloaded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" name="Google Shape;684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99817" y="3466218"/>
            <a:ext cx="1253563" cy="1392477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52"/>
          <p:cNvSpPr txBox="1"/>
          <p:nvPr/>
        </p:nvSpPr>
        <p:spPr>
          <a:xfrm>
            <a:off x="8302576" y="3381367"/>
            <a:ext cx="315285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Hidden issues…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Noto Sans Symbols"/>
              <a:buChar char="⮚"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Team Work and students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Noto Sans Symbols"/>
              <a:buChar char="⮚"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Problems of compliance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Noto Sans Symbols"/>
              <a:buChar char="⮚"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Students point of 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Noto Sans Symbols"/>
              <a:buChar char="⮚"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New lines based in strengths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52"/>
          <p:cNvSpPr txBox="1"/>
          <p:nvPr/>
        </p:nvSpPr>
        <p:spPr>
          <a:xfrm>
            <a:off x="3146158" y="5155147"/>
            <a:ext cx="348281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 greater quality culture has grown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7" name="Google Shape;687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32904" y="3519743"/>
            <a:ext cx="2086537" cy="208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" name="Google Shape;692;p53"/>
          <p:cNvGraphicFramePr/>
          <p:nvPr/>
        </p:nvGraphicFramePr>
        <p:xfrm>
          <a:off x="2406187" y="12744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000050"/>
              </a:tblGrid>
              <a:tr h="468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A BRIEF REFLECTION AS A  FINAL EVALUATION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693" name="Google Shape;69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" y="-21775"/>
            <a:ext cx="2406186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623" y="1199296"/>
            <a:ext cx="2130706" cy="130382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3"/>
          <p:cNvSpPr txBox="1"/>
          <p:nvPr/>
        </p:nvSpPr>
        <p:spPr>
          <a:xfrm>
            <a:off x="4317476" y="565870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53"/>
          <p:cNvSpPr txBox="1"/>
          <p:nvPr/>
        </p:nvSpPr>
        <p:spPr>
          <a:xfrm>
            <a:off x="6329515" y="2062423"/>
            <a:ext cx="487543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Determination of standards</a:t>
            </a:r>
            <a:endParaRPr b="1" i="0" sz="32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What quality level to offer?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8" name="Google Shape;698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51294" y="1839818"/>
            <a:ext cx="3732363" cy="373236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3"/>
          <p:cNvSpPr txBox="1"/>
          <p:nvPr/>
        </p:nvSpPr>
        <p:spPr>
          <a:xfrm>
            <a:off x="7030065" y="3382833"/>
            <a:ext cx="4314323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Very high--- to atrack our</a:t>
            </a:r>
            <a:endParaRPr b="0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desired public</a:t>
            </a:r>
            <a:endParaRPr b="0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Very low --   to increase quality</a:t>
            </a:r>
            <a:endParaRPr b="0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perception by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contrast</a:t>
            </a:r>
            <a:endParaRPr b="0" i="0" sz="1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0" name="Google Shape;700;p53"/>
          <p:cNvCxnSpPr/>
          <p:nvPr/>
        </p:nvCxnSpPr>
        <p:spPr>
          <a:xfrm flipH="1" rot="10800000">
            <a:off x="6329515" y="3616992"/>
            <a:ext cx="576694" cy="188092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1" name="Google Shape;701;p53"/>
          <p:cNvCxnSpPr/>
          <p:nvPr/>
        </p:nvCxnSpPr>
        <p:spPr>
          <a:xfrm>
            <a:off x="6288194" y="3805084"/>
            <a:ext cx="741871" cy="904568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2" name="Google Shape;702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644" y="3220487"/>
            <a:ext cx="2268794" cy="2268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7" name="Google Shape;707;p54"/>
          <p:cNvGraphicFramePr/>
          <p:nvPr/>
        </p:nvGraphicFramePr>
        <p:xfrm>
          <a:off x="2406187" y="12744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541025"/>
              </a:tblGrid>
              <a:tr h="468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Calibri"/>
                        <a:buNone/>
                      </a:pP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A BRIEF REFLECTION AS A  FINAL EVALUATION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708" name="Google Shape;70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" y="-21775"/>
            <a:ext cx="2406186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623" y="1199296"/>
            <a:ext cx="2130706" cy="130382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54"/>
          <p:cNvSpPr txBox="1"/>
          <p:nvPr/>
        </p:nvSpPr>
        <p:spPr>
          <a:xfrm>
            <a:off x="4317476" y="565870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54"/>
          <p:cNvSpPr txBox="1"/>
          <p:nvPr/>
        </p:nvSpPr>
        <p:spPr>
          <a:xfrm>
            <a:off x="4195915" y="1825119"/>
            <a:ext cx="513890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Two criteria to be considered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54"/>
          <p:cNvSpPr txBox="1"/>
          <p:nvPr/>
        </p:nvSpPr>
        <p:spPr>
          <a:xfrm>
            <a:off x="4410810" y="2702277"/>
            <a:ext cx="605826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University’s possibilities… better adjustment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of expectations</a:t>
            </a:r>
            <a:endParaRPr b="0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Char char="•"/>
            </a:pPr>
            <a:r>
              <a:rPr b="0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Take into account </a:t>
            </a:r>
            <a:r>
              <a:rPr b="1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high social responsibility</a:t>
            </a:r>
            <a:endParaRPr b="1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we assume</a:t>
            </a:r>
            <a:endParaRPr b="1" i="0" sz="18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4" name="Google Shape;714;p54"/>
          <p:cNvCxnSpPr/>
          <p:nvPr/>
        </p:nvCxnSpPr>
        <p:spPr>
          <a:xfrm flipH="1" rot="10800000">
            <a:off x="3732787" y="2963951"/>
            <a:ext cx="576694" cy="188092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5" name="Google Shape;715;p54"/>
          <p:cNvCxnSpPr/>
          <p:nvPr/>
        </p:nvCxnSpPr>
        <p:spPr>
          <a:xfrm>
            <a:off x="3691466" y="3152043"/>
            <a:ext cx="741871" cy="904568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6" name="Google Shape;716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5526" y="2760646"/>
            <a:ext cx="3864077" cy="2898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5"/>
          <p:cNvSpPr txBox="1"/>
          <p:nvPr/>
        </p:nvSpPr>
        <p:spPr>
          <a:xfrm>
            <a:off x="3043936" y="3281729"/>
            <a:ext cx="6120384" cy="41037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55"/>
          <p:cNvSpPr txBox="1"/>
          <p:nvPr/>
        </p:nvSpPr>
        <p:spPr>
          <a:xfrm>
            <a:off x="3043936" y="3281729"/>
            <a:ext cx="6120384" cy="41037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55"/>
          <p:cNvSpPr txBox="1"/>
          <p:nvPr/>
        </p:nvSpPr>
        <p:spPr>
          <a:xfrm>
            <a:off x="8849361" y="6457631"/>
            <a:ext cx="3076315" cy="41037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1" lang="es-ES" sz="1867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Manila, May 2023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55"/>
          <p:cNvSpPr txBox="1"/>
          <p:nvPr/>
        </p:nvSpPr>
        <p:spPr>
          <a:xfrm>
            <a:off x="1951349" y="3385931"/>
            <a:ext cx="7916156" cy="86172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Thank you SO MUCH!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55"/>
          <p:cNvSpPr txBox="1"/>
          <p:nvPr/>
        </p:nvSpPr>
        <p:spPr>
          <a:xfrm>
            <a:off x="9948071" y="5070453"/>
            <a:ext cx="1772000" cy="69771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s-ES" sz="1467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Marian</a:t>
            </a:r>
            <a:endParaRPr b="0" i="0" sz="1467" u="none" cap="none" strike="noStrik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s-ES" sz="1467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Aláez</a:t>
            </a:r>
            <a:endParaRPr b="0" i="0" sz="1467" u="none" cap="none" strike="noStrik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6" name="Google Shape;72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137" y="4553485"/>
            <a:ext cx="1406367" cy="157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6457" y="294640"/>
            <a:ext cx="3093409" cy="174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5868" y="132581"/>
            <a:ext cx="3750833" cy="19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Google Shape;141;p6"/>
          <p:cNvGraphicFramePr/>
          <p:nvPr/>
        </p:nvGraphicFramePr>
        <p:xfrm>
          <a:off x="565608" y="18739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6495075"/>
              </a:tblGrid>
              <a:tr h="4036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es-ES" sz="32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SCHEEME OF THE</a:t>
                      </a:r>
                      <a:r>
                        <a:rPr b="1" i="0" lang="es-ES" sz="54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i="0" lang="es-ES" sz="32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SESSION</a:t>
                      </a:r>
                      <a:endParaRPr sz="1400" u="none" cap="none" strike="noStrike"/>
                    </a:p>
                    <a:p>
                      <a:pPr indent="-514350" lvl="2" marL="142875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AutoNum type="arabicPeriod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context</a:t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514350" lvl="2" marL="142875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AutoNum type="arabicPeriod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 brief reflection</a:t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514350" lvl="2" marL="142875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AutoNum type="arabicPeriod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 little of conceptualization</a:t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514350" lvl="2" marL="142875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AutoNum type="arabicPeriod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Some practice</a:t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514350" lvl="2" marL="142875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AutoNum type="arabicPeriod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evaluation</a:t>
                      </a:r>
                      <a:endParaRPr b="0" i="0" sz="28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6027" y="1873998"/>
            <a:ext cx="4379725" cy="386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 txBox="1"/>
          <p:nvPr/>
        </p:nvSpPr>
        <p:spPr>
          <a:xfrm>
            <a:off x="8939354" y="3059668"/>
            <a:ext cx="913070" cy="369332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Context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10672682" y="4040088"/>
            <a:ext cx="1129155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Reflection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6"/>
          <p:cNvSpPr txBox="1"/>
          <p:nvPr/>
        </p:nvSpPr>
        <p:spPr>
          <a:xfrm>
            <a:off x="10271676" y="5279680"/>
            <a:ext cx="1870448" cy="369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Conceptualization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7401186" y="5279680"/>
            <a:ext cx="983026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7334053" y="3886200"/>
            <a:ext cx="1050159" cy="338554"/>
          </a:xfrm>
          <a:prstGeom prst="rect">
            <a:avLst/>
          </a:prstGeom>
          <a:solidFill>
            <a:srgbClr val="DDAF0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7"/>
          <p:cNvGraphicFramePr/>
          <p:nvPr/>
        </p:nvGraphicFramePr>
        <p:xfrm>
          <a:off x="2535811" y="14876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380425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es-ES" sz="32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Bolonia: </a:t>
                      </a: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 milestone in European Higher Education</a:t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es-ES" sz="32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CONVERGENCE </a:t>
                      </a:r>
                      <a:r>
                        <a:rPr b="0" i="0" lang="es-ES" sz="32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vs. UNIFORMITY</a:t>
                      </a:r>
                      <a:r>
                        <a:rPr b="1" i="0" lang="es-ES" sz="32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AUTONOMY and DIVERSITY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i="0" lang="es-ES" sz="3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Common solution to common problems</a:t>
                      </a:r>
                      <a:r>
                        <a:rPr b="0" i="0" lang="es-ES" sz="36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400" u="none" cap="none" strike="noStrike"/>
                    </a:p>
                    <a:p>
                      <a:pPr indent="-285750" lvl="6" marL="302895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3200"/>
                        <a:buFont typeface="Noto Sans Symbols"/>
                        <a:buChar char="⮚"/>
                      </a:pPr>
                      <a:r>
                        <a:rPr b="0" i="0" lang="es-ES" sz="32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Employability </a:t>
                      </a:r>
                      <a:endParaRPr sz="1400" u="none" cap="none" strike="noStrike"/>
                    </a:p>
                    <a:p>
                      <a:pPr indent="-285750" lvl="6" marL="302895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3200"/>
                        <a:buFont typeface="Noto Sans Symbols"/>
                        <a:buChar char="⮚"/>
                      </a:pPr>
                      <a:r>
                        <a:rPr b="0" i="0" lang="es-ES" sz="32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Need for qualified personnel</a:t>
                      </a:r>
                      <a:endParaRPr sz="1400" u="none" cap="none" strike="noStrike"/>
                    </a:p>
                    <a:p>
                      <a:pPr indent="-285750" lvl="6" marL="302895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3200"/>
                        <a:buFont typeface="Noto Sans Symbols"/>
                        <a:buChar char="⮚"/>
                      </a:pPr>
                      <a:r>
                        <a:rPr b="0" i="0" lang="es-ES" sz="32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Lack of skills</a:t>
                      </a:r>
                      <a:endParaRPr sz="1400" u="none" cap="none" strike="noStrike"/>
                    </a:p>
                    <a:p>
                      <a:pPr indent="-285750" lvl="6" marL="3028950" marR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3200"/>
                        <a:buFont typeface="Noto Sans Symbols"/>
                        <a:buChar char="⮚"/>
                      </a:pPr>
                      <a:r>
                        <a:rPr b="0" i="0" lang="es-ES" sz="32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Mobility</a:t>
                      </a:r>
                      <a:endParaRPr b="1" i="0" sz="44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" name="Google Shape;162;p8"/>
          <p:cNvGraphicFramePr/>
          <p:nvPr/>
        </p:nvGraphicFramePr>
        <p:xfrm>
          <a:off x="2535811" y="14876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4881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CONCRETE </a:t>
                      </a:r>
                      <a:r>
                        <a:rPr b="1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OBJECTIVES</a:t>
                      </a: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OF THE BOLOGNA DECLARATION</a:t>
                      </a:r>
                      <a:br>
                        <a:rPr lang="es-ES" sz="4400" u="none" cap="none" strike="noStrike">
                          <a:solidFill>
                            <a:srgbClr val="2F5496"/>
                          </a:solidFill>
                        </a:rPr>
                      </a:br>
                      <a:endParaRPr sz="2200" u="none" cap="none" strike="noStrike">
                        <a:solidFill>
                          <a:srgbClr val="2F5496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Legible and comparable degrees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Adoption of a t</a:t>
                      </a:r>
                      <a:r>
                        <a:rPr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hree</a:t>
                      </a: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-cycle system: Bachelor</a:t>
                      </a:r>
                      <a:r>
                        <a:rPr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Másters and Doctorates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Adoption of ECTS credit system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2800"/>
                        <a:buFont typeface="Arial"/>
                        <a:buChar char="•"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Promotion of mobility: students and teachers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5496"/>
                        </a:buClr>
                        <a:buSzPts val="3200"/>
                        <a:buFont typeface="Arial"/>
                        <a:buChar char="•"/>
                      </a:pPr>
                      <a:r>
                        <a:rPr b="1" i="0" lang="es-ES" sz="32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Articulation of a European quality dimension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63" name="Google Shape;16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ujer, niña, joven, vistiendo&#10;&#10;Descripción generada automáticamente" id="166" name="Google Shape;16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24007" y="4803072"/>
            <a:ext cx="2126165" cy="158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/>
          <p:nvPr/>
        </p:nvSpPr>
        <p:spPr>
          <a:xfrm>
            <a:off x="7465640" y="4772060"/>
            <a:ext cx="2278743" cy="1415603"/>
          </a:xfrm>
          <a:prstGeom prst="irregularSeal1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Confidence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" name="Google Shape;172;p9"/>
          <p:cNvGraphicFramePr/>
          <p:nvPr/>
        </p:nvGraphicFramePr>
        <p:xfrm>
          <a:off x="2535809" y="25617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{FC7FA06D-2D2B-4BF2-89A6-C799C9DCA628}</a:tableStyleId>
              </a:tblPr>
              <a:tblGrid>
                <a:gridCol w="9104650"/>
              </a:tblGrid>
              <a:tr h="280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s-ES" sz="2800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STRUCTURES FOR QUALITY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1" i="0" sz="3200" u="none" cap="none" strike="noStrike">
                        <a:solidFill>
                          <a:srgbClr val="2F549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2F549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0975" marB="60975" marR="121925" marL="121925">
                    <a:lnL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007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173" name="Google Shape;17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1775"/>
            <a:ext cx="2535809" cy="13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4383" y="17744"/>
            <a:ext cx="2447617" cy="13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55" y="1282045"/>
            <a:ext cx="2247900" cy="1685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9"/>
          <p:cNvGraphicFramePr/>
          <p:nvPr/>
        </p:nvGraphicFramePr>
        <p:xfrm>
          <a:off x="2840191" y="3429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{AE8247CA-49E3-4EDB-B462-4A803D01EA31}</a:tableStyleId>
              </a:tblPr>
              <a:tblGrid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QUALITY AGENCIES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COUNTRY LEVEL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cap="none" strike="noStrike"/>
                        <a:t>LOCAL LEVEL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NEW STRUCTURES IN UNIVERSITIES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Vice-Rectors' Offices for Quality</a:t>
                      </a:r>
                      <a:endParaRPr b="1"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ES" sz="1800" u="none" cap="none" strike="noStrike"/>
                        <a:t>Technical Units for Quality</a:t>
                      </a:r>
                      <a:endParaRPr b="1"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77" name="Google Shape;177;p9"/>
          <p:cNvSpPr/>
          <p:nvPr/>
        </p:nvSpPr>
        <p:spPr>
          <a:xfrm>
            <a:off x="3018970" y="1491559"/>
            <a:ext cx="2714173" cy="195144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" name="Google Shape;178;p9"/>
          <p:cNvCxnSpPr/>
          <p:nvPr/>
        </p:nvCxnSpPr>
        <p:spPr>
          <a:xfrm>
            <a:off x="5059680" y="3779520"/>
            <a:ext cx="16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9" name="Google Shape;179;p9"/>
          <p:cNvCxnSpPr/>
          <p:nvPr/>
        </p:nvCxnSpPr>
        <p:spPr>
          <a:xfrm>
            <a:off x="6380480" y="4206240"/>
            <a:ext cx="426720" cy="0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Marian Aláez Martínez</dc:creator>
</cp:coreProperties>
</file>